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0"/>
  </p:notesMasterIdLst>
  <p:sldIdLst>
    <p:sldId id="258" r:id="rId2"/>
    <p:sldId id="259" r:id="rId3"/>
    <p:sldId id="260" r:id="rId4"/>
    <p:sldId id="265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B7766-1F60-514B-B85A-5A628AE33C7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DFA74-A2B7-244E-BA6B-F957BE82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Noticiero</a:t>
            </a:r>
            <a:r>
              <a:rPr lang="en-US" dirty="0" smtClean="0"/>
              <a:t> de</a:t>
            </a:r>
            <a:r>
              <a:rPr lang="en-US" baseline="0" dirty="0" smtClean="0"/>
              <a:t> EL MUNDO</a:t>
            </a:r>
          </a:p>
          <a:p>
            <a:r>
              <a:rPr lang="en-US" baseline="0" dirty="0" err="1" smtClean="0"/>
              <a:t>Jueves</a:t>
            </a:r>
            <a:r>
              <a:rPr lang="en-US" baseline="0" dirty="0" smtClean="0"/>
              <a:t> 9/3/17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DFA74-A2B7-244E-BA6B-F957BE82F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Seperaci</a:t>
            </a:r>
            <a:r>
              <a:rPr lang="en-US" dirty="0" err="1" smtClean="0"/>
              <a:t>ón</a:t>
            </a:r>
            <a:r>
              <a:rPr lang="en-US" dirty="0" smtClean="0"/>
              <a:t>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clases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escual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privada</a:t>
            </a:r>
            <a:endParaRPr lang="en-US" baseline="0" dirty="0" smtClean="0"/>
          </a:p>
          <a:p>
            <a:r>
              <a:rPr lang="en-US" baseline="0" dirty="0" err="1" smtClean="0"/>
              <a:t>Clase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esucelas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púbilcas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DFA74-A2B7-244E-BA6B-F957BE82F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711" y="510772"/>
            <a:ext cx="2496834" cy="1260629"/>
          </a:xfrm>
        </p:spPr>
        <p:txBody>
          <a:bodyPr/>
          <a:lstStyle/>
          <a:p>
            <a:r>
              <a:rPr lang="en-US" dirty="0" smtClean="0"/>
              <a:t>09/03/2017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05" y="221335"/>
            <a:ext cx="6725578" cy="2461750"/>
          </a:xfrm>
        </p:spPr>
        <p:txBody>
          <a:bodyPr>
            <a:noAutofit/>
          </a:bodyPr>
          <a:lstStyle/>
          <a:p>
            <a:pPr algn="l"/>
            <a:r>
              <a:rPr lang="es-ES_tradnl" sz="4000" b="1" dirty="0" smtClean="0"/>
              <a:t>Noticiero:</a:t>
            </a:r>
            <a:br>
              <a:rPr lang="es-ES_tradnl" sz="4000" b="1" dirty="0" smtClean="0"/>
            </a:br>
            <a:r>
              <a:rPr lang="es-ES_tradnl" sz="4000" b="1" i="1" dirty="0" smtClean="0"/>
              <a:t>Así se plantea la jornada de huelga educativa en Andalucía</a:t>
            </a:r>
            <a:endParaRPr lang="es-ES_tradnl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33" y="2683085"/>
            <a:ext cx="5516216" cy="37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66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s-ES_tradnl" dirty="0" smtClean="0"/>
              <a:t>¿Recuerdas la tarea de miércoles?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La crisis económica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Tamara no puede pagar por la educación de su hijo</a:t>
            </a:r>
          </a:p>
          <a:p>
            <a:pPr marL="365760" lvl="1" indent="0">
              <a:lnSpc>
                <a:spcPct val="110000"/>
              </a:lnSpc>
              <a:buNone/>
            </a:pPr>
            <a:endParaRPr lang="es-ES_tradnl" dirty="0" smtClean="0"/>
          </a:p>
          <a:p>
            <a:pPr>
              <a:lnSpc>
                <a:spcPct val="110000"/>
              </a:lnSpc>
            </a:pPr>
            <a:r>
              <a:rPr lang="es-ES_tradnl" dirty="0" smtClean="0"/>
              <a:t>Abajo la dictadura de Franco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Reorganizaci</a:t>
            </a:r>
            <a:r>
              <a:rPr lang="es-ES_tradnl" dirty="0" smtClean="0"/>
              <a:t>ón del sistema de escuela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1950- reformas de colegios y escuelas secundarias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Separación de clases sociales y sexos </a:t>
            </a:r>
          </a:p>
          <a:p>
            <a:pPr marL="365760" lvl="1" indent="0">
              <a:lnSpc>
                <a:spcPct val="110000"/>
              </a:lnSpc>
              <a:buNone/>
            </a:pPr>
            <a:endParaRPr lang="es-ES_tradnl" dirty="0" smtClean="0"/>
          </a:p>
          <a:p>
            <a:pPr>
              <a:lnSpc>
                <a:spcPct val="110000"/>
              </a:lnSpc>
            </a:pPr>
            <a:r>
              <a:rPr lang="es-ES_tradnl" dirty="0" smtClean="0"/>
              <a:t>Influencias de religi</a:t>
            </a:r>
            <a:r>
              <a:rPr lang="es-ES_tradnl" dirty="0" smtClean="0"/>
              <a:t>ón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1952</a:t>
            </a:r>
            <a:r>
              <a:rPr lang="es-ES_tradnl" dirty="0"/>
              <a:t>- Había lecciones católicos en cada escuela, también escuelas públicas </a:t>
            </a:r>
            <a:endParaRPr lang="es-ES_tradnl" dirty="0" smtClean="0"/>
          </a:p>
          <a:p>
            <a:pPr lvl="1">
              <a:lnSpc>
                <a:spcPct val="110000"/>
              </a:lnSpc>
            </a:pPr>
            <a:r>
              <a:rPr lang="es-ES_tradnl" dirty="0" smtClean="0"/>
              <a:t>El gobierno dio subvenciones a escuelas privadas que asocian con la iglesia </a:t>
            </a:r>
            <a:r>
              <a:rPr lang="es-ES_tradnl" dirty="0"/>
              <a:t>  </a:t>
            </a:r>
            <a:endParaRPr lang="es-ES_tradnl" dirty="0" smtClean="0"/>
          </a:p>
          <a:p>
            <a:pPr lvl="1">
              <a:lnSpc>
                <a:spcPct val="110000"/>
              </a:lnSpc>
            </a:pPr>
            <a:r>
              <a:rPr lang="es-ES_tradnl" dirty="0" smtClean="0"/>
              <a:t>1987- Iglesia Católica de España	recibió $110 millones de dólares 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Establecimiento de escuelas privadas con la ayuda del gobierno </a:t>
            </a:r>
          </a:p>
          <a:p>
            <a:pPr marL="365760" lvl="1" indent="0">
              <a:lnSpc>
                <a:spcPct val="110000"/>
              </a:lnSpc>
              <a:buNone/>
            </a:pPr>
            <a:endParaRPr lang="es-ES_tradnl" dirty="0" smtClean="0"/>
          </a:p>
          <a:p>
            <a:pPr>
              <a:lnSpc>
                <a:spcPct val="110000"/>
              </a:lnSpc>
            </a:pPr>
            <a:r>
              <a:rPr lang="es-ES_tradnl" dirty="0" smtClean="0"/>
              <a:t>La </a:t>
            </a:r>
            <a:r>
              <a:rPr lang="es-ES_tradnl" dirty="0"/>
              <a:t>Ley </a:t>
            </a:r>
            <a:r>
              <a:rPr lang="es-ES_tradnl" dirty="0" smtClean="0"/>
              <a:t>Orgánica para </a:t>
            </a:r>
            <a:r>
              <a:rPr lang="es-ES_tradnl" dirty="0"/>
              <a:t>la mejora de la calidad educativa (LOMCE</a:t>
            </a:r>
            <a:r>
              <a:rPr lang="es-ES_tradnl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Contexto Histórico</a:t>
            </a:r>
            <a:endParaRPr lang="en-US" dirty="0"/>
          </a:p>
        </p:txBody>
      </p:sp>
      <p:pic>
        <p:nvPicPr>
          <p:cNvPr id="4" name="Picture 3" descr="franc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58" y="1719070"/>
            <a:ext cx="3040942" cy="24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6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361445" cy="440740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_tradnl" dirty="0" smtClean="0"/>
              <a:t>24 protestas en contra desde 2012</a:t>
            </a:r>
          </a:p>
          <a:p>
            <a:pPr>
              <a:lnSpc>
                <a:spcPct val="130000"/>
              </a:lnSpc>
            </a:pPr>
            <a:r>
              <a:rPr lang="es-ES_tradnl" dirty="0" smtClean="0"/>
              <a:t>M</a:t>
            </a:r>
            <a:r>
              <a:rPr lang="es-ES_tradnl" dirty="0" smtClean="0"/>
              <a:t>ás regulación de escuelas</a:t>
            </a:r>
          </a:p>
          <a:p>
            <a:pPr>
              <a:lnSpc>
                <a:spcPct val="130000"/>
              </a:lnSpc>
            </a:pPr>
            <a:r>
              <a:rPr lang="es-ES_tradnl" dirty="0" smtClean="0"/>
              <a:t>Decreciente contribución p</a:t>
            </a:r>
            <a:r>
              <a:rPr lang="es-ES_tradnl" dirty="0" smtClean="0"/>
              <a:t>úblico</a:t>
            </a:r>
            <a:r>
              <a:rPr lang="es-ES_tradnl" dirty="0"/>
              <a:t> </a:t>
            </a:r>
            <a:r>
              <a:rPr lang="es-ES_tradnl" dirty="0" smtClean="0"/>
              <a:t>para educación</a:t>
            </a:r>
          </a:p>
          <a:p>
            <a:pPr lvl="1">
              <a:lnSpc>
                <a:spcPct val="130000"/>
              </a:lnSpc>
            </a:pPr>
            <a:r>
              <a:rPr lang="es-ES_tradnl" dirty="0" smtClean="0"/>
              <a:t>Crear competición entre escuelas privadas y públicas </a:t>
            </a:r>
          </a:p>
          <a:p>
            <a:pPr>
              <a:lnSpc>
                <a:spcPct val="130000"/>
              </a:lnSpc>
            </a:pPr>
            <a:r>
              <a:rPr lang="es-ES_tradnl" dirty="0" smtClean="0"/>
              <a:t>Más énfasis de exámenes </a:t>
            </a:r>
          </a:p>
          <a:p>
            <a:pPr>
              <a:lnSpc>
                <a:spcPct val="130000"/>
              </a:lnSpc>
            </a:pPr>
            <a:r>
              <a:rPr lang="es-ES_tradnl" dirty="0" smtClean="0"/>
              <a:t>Clases de religión</a:t>
            </a:r>
          </a:p>
          <a:p>
            <a:pPr>
              <a:lnSpc>
                <a:spcPct val="130000"/>
              </a:lnSpc>
            </a:pPr>
            <a:r>
              <a:rPr lang="es-ES_tradnl" dirty="0" smtClean="0"/>
              <a:t>Lengua oficial- Español Castellano</a:t>
            </a:r>
          </a:p>
          <a:p>
            <a:pPr>
              <a:lnSpc>
                <a:spcPct val="130000"/>
              </a:lnSpc>
            </a:pPr>
            <a:r>
              <a:rPr lang="es-ES_tradnl" dirty="0" smtClean="0"/>
              <a:t>Menos subvenciones por escuelas</a:t>
            </a:r>
          </a:p>
          <a:p>
            <a:pPr>
              <a:lnSpc>
                <a:spcPct val="130000"/>
              </a:lnSpc>
            </a:pPr>
            <a:endParaRPr lang="es-ES_tradnl" dirty="0" smtClean="0"/>
          </a:p>
          <a:p>
            <a:pPr>
              <a:lnSpc>
                <a:spcPct val="130000"/>
              </a:lnSpc>
            </a:pPr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Ley Orgánica para la mejora de la calidad educativa (LOMCE)</a:t>
            </a:r>
            <a:br>
              <a:rPr lang="es-ES_tradnl" dirty="0"/>
            </a:br>
            <a:endParaRPr lang="en-US" dirty="0"/>
          </a:p>
        </p:txBody>
      </p:sp>
      <p:pic>
        <p:nvPicPr>
          <p:cNvPr id="4" name="Picture 3" descr="ministe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55" y="2275417"/>
            <a:ext cx="3211055" cy="32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ifestacion-madrid-plataforma-estatal-por-escuela-publica-contra-lomce-13858441833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440309"/>
            <a:ext cx="4541416" cy="2734692"/>
          </a:xfrm>
          <a:prstGeom prst="rect">
            <a:avLst/>
          </a:prstGeom>
        </p:spPr>
      </p:pic>
      <p:pic>
        <p:nvPicPr>
          <p:cNvPr id="3" name="Picture 2" descr="profesores-y-alumnos-convocan-una-huelga-educativa-el-24-de-octub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6" y="4011083"/>
            <a:ext cx="5230027" cy="2340102"/>
          </a:xfrm>
          <a:prstGeom prst="rect">
            <a:avLst/>
          </a:prstGeom>
        </p:spPr>
      </p:pic>
      <p:pic>
        <p:nvPicPr>
          <p:cNvPr id="4" name="Picture 3" descr="la-jornada-de-huelga-general-educativ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r="21122"/>
          <a:stretch/>
        </p:blipFill>
        <p:spPr>
          <a:xfrm>
            <a:off x="5535083" y="1725083"/>
            <a:ext cx="3206751" cy="31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7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Plataforma Estatal por la Defensa de la Escuela </a:t>
            </a:r>
            <a:r>
              <a:rPr lang="es-ES_tradnl" dirty="0" smtClean="0"/>
              <a:t>Pública</a:t>
            </a:r>
          </a:p>
          <a:p>
            <a:pPr lvl="1"/>
            <a:r>
              <a:rPr lang="es-ES_tradnl" dirty="0" smtClean="0"/>
              <a:t>Padres, estudiantes, maestros, profesores</a:t>
            </a:r>
          </a:p>
          <a:p>
            <a:r>
              <a:rPr lang="es-ES_tradnl" dirty="0" smtClean="0"/>
              <a:t>Participantes incluyen:</a:t>
            </a:r>
          </a:p>
          <a:p>
            <a:pPr lvl="1"/>
            <a:r>
              <a:rPr lang="es-ES_tradnl" dirty="0" smtClean="0"/>
              <a:t>la Confederación de Padres de Alumnos, CEAPA, STES, CCOO, UGT, MRP, CGT, FAEST, Frente de Estudiantes, Sindicato de Estudiantes y Estudiantes en Movimiento</a:t>
            </a:r>
          </a:p>
          <a:p>
            <a:r>
              <a:rPr lang="es-ES_tradnl" dirty="0" smtClean="0"/>
              <a:t>Apoya de los partidos Podemos e Izquierda Unida  </a:t>
            </a:r>
          </a:p>
          <a:p>
            <a:r>
              <a:rPr lang="es-ES_tradnl" dirty="0" smtClean="0"/>
              <a:t>Antes de paralizar una ley:</a:t>
            </a:r>
          </a:p>
          <a:p>
            <a:pPr marL="45720" indent="0">
              <a:buNone/>
            </a:pPr>
            <a:r>
              <a:rPr lang="es-ES_tradnl" dirty="0" smtClean="0"/>
              <a:t> “Debe haber otra porque esa situación dejaría en la cuneta educativa 8,1 millones de alumnos y 680.000 profesores”</a:t>
            </a:r>
          </a:p>
          <a:p>
            <a:pPr marL="45720" indent="0">
              <a:buNone/>
            </a:pPr>
            <a:r>
              <a:rPr lang="es-ES_tradnl" dirty="0" smtClean="0"/>
              <a:t>					-Ministerio de Educaci</a:t>
            </a:r>
            <a:r>
              <a:rPr lang="es-ES_tradnl" dirty="0" smtClean="0"/>
              <a:t>ón</a:t>
            </a:r>
          </a:p>
          <a:p>
            <a:r>
              <a:rPr lang="es-ES_tradnl" dirty="0" smtClean="0"/>
              <a:t>Una reducción de 30.000 profesores durante la crisis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Huelga Educativa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1372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Jueves pasado en Andalucía</a:t>
            </a:r>
            <a:r>
              <a:rPr lang="es-ES_tradnl" dirty="0"/>
              <a:t>, </a:t>
            </a:r>
            <a:r>
              <a:rPr lang="es-ES_tradnl" dirty="0" smtClean="0"/>
              <a:t>España</a:t>
            </a:r>
          </a:p>
          <a:p>
            <a:r>
              <a:rPr lang="es-ES_tradnl" dirty="0" smtClean="0"/>
              <a:t>Tercera huelga de educativa general contra acciones del PP</a:t>
            </a:r>
          </a:p>
          <a:p>
            <a:r>
              <a:rPr lang="es-ES_tradnl" dirty="0" smtClean="0"/>
              <a:t>“La lucha en la calle”</a:t>
            </a:r>
          </a:p>
          <a:p>
            <a:r>
              <a:rPr lang="es-ES_tradnl" dirty="0" smtClean="0"/>
              <a:t>Compromisos de déficit de España con Bruselas pueden conllevar una reducción de mil millones de euros para Educación (una décima del PIB)</a:t>
            </a:r>
          </a:p>
          <a:p>
            <a:pPr lvl="1"/>
            <a:r>
              <a:rPr lang="es-ES_tradnl" dirty="0" smtClean="0"/>
              <a:t>Los "nueve mil recortados" en los últimos cinco años</a:t>
            </a:r>
          </a:p>
          <a:p>
            <a:r>
              <a:rPr lang="es-ES_tradnl" dirty="0" smtClean="0"/>
              <a:t>Tiempos específicos para participar en la huelga</a:t>
            </a:r>
          </a:p>
          <a:p>
            <a:pPr lvl="1"/>
            <a:r>
              <a:rPr lang="es-ES_tradnl" dirty="0" smtClean="0"/>
              <a:t>Ocurría 12.00 hasta cerca 19.00 jueves en Andaluc</a:t>
            </a:r>
            <a:r>
              <a:rPr lang="es-ES_tradnl" dirty="0" smtClean="0"/>
              <a:t>ía</a:t>
            </a:r>
            <a:endParaRPr lang="es-ES_tradnl" dirty="0" smtClean="0"/>
          </a:p>
          <a:p>
            <a:r>
              <a:rPr lang="es-ES_tradnl" dirty="0" smtClean="0"/>
              <a:t>Ochos grupos de estudiantes y profesores han suscrito un manifiesto expreso de apoyo a la huelga</a:t>
            </a:r>
          </a:p>
          <a:p>
            <a:r>
              <a:rPr lang="es-ES_tradnl" dirty="0" smtClean="0"/>
              <a:t>“Destrucci</a:t>
            </a:r>
            <a:r>
              <a:rPr lang="es-ES_tradnl" dirty="0" smtClean="0"/>
              <a:t>ón del sistema público” </a:t>
            </a:r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Noticiero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5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1719071"/>
            <a:ext cx="5259918" cy="50013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_tradnl" dirty="0" smtClean="0"/>
              <a:t>Los grupos que quieren cambiar el sistema exigen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El incremento del presupuesto destinado a Educación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La recuperación de un sistema de becas que garantice la igualdad de oportunidades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La eliminación de las contrarreformas universitarias y de las prácticas no remuneradas en FP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La bajada de ratios, el aumento de las plantillas y la dignificación laboral del profesorado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El freno a la privatización del sistema</a:t>
            </a:r>
          </a:p>
          <a:p>
            <a:pPr lvl="1">
              <a:lnSpc>
                <a:spcPct val="110000"/>
              </a:lnSpc>
            </a:pPr>
            <a:r>
              <a:rPr lang="es-ES_tradnl" dirty="0" smtClean="0"/>
              <a:t>La recuperación de todas las líneas cerradas en los últimos años en los centros públicos, entre otros aspectos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Cambia</a:t>
            </a:r>
            <a:endParaRPr lang="en-US" dirty="0"/>
          </a:p>
        </p:txBody>
      </p:sp>
      <p:pic>
        <p:nvPicPr>
          <p:cNvPr id="4" name="Picture 3" descr="LOMCE_N0_Ca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66" y="2735790"/>
            <a:ext cx="3625828" cy="20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"La Educación en España – El Sistema Educativo Español | don Quijote." </a:t>
            </a:r>
            <a:r>
              <a:rPr lang="es-ES_tradnl" dirty="0" err="1" smtClean="0"/>
              <a:t>DonQuijote</a:t>
            </a:r>
            <a:r>
              <a:rPr lang="es-ES_tradnl" dirty="0" smtClean="0"/>
              <a:t>. </a:t>
            </a:r>
            <a:r>
              <a:rPr lang="es-ES_tradnl" dirty="0" err="1" smtClean="0"/>
              <a:t>N.p</a:t>
            </a:r>
            <a:r>
              <a:rPr lang="es-ES_tradnl" dirty="0" smtClean="0"/>
              <a:t>., </a:t>
            </a:r>
            <a:r>
              <a:rPr lang="es-ES_tradnl" dirty="0" err="1" smtClean="0"/>
              <a:t>n.d</a:t>
            </a:r>
            <a:r>
              <a:rPr lang="es-ES_tradnl" dirty="0" smtClean="0"/>
              <a:t>. Web. 15 Mar. 2017.</a:t>
            </a:r>
          </a:p>
          <a:p>
            <a:pPr marL="45720" indent="0">
              <a:buNone/>
            </a:pPr>
            <a:endParaRPr lang="es-ES_tradnl" dirty="0" smtClean="0"/>
          </a:p>
          <a:p>
            <a:r>
              <a:rPr lang="es-ES_tradnl" dirty="0" smtClean="0"/>
              <a:t>"LOMCE paso a paso." LOMCE paso a paso - Ministerio de Educación, Cultura y Deporte. </a:t>
            </a:r>
            <a:r>
              <a:rPr lang="es-ES_tradnl" dirty="0" err="1" smtClean="0"/>
              <a:t>N.p</a:t>
            </a:r>
            <a:r>
              <a:rPr lang="es-ES_tradnl" dirty="0" smtClean="0"/>
              <a:t>., </a:t>
            </a:r>
            <a:r>
              <a:rPr lang="es-ES_tradnl" dirty="0" err="1" smtClean="0"/>
              <a:t>n.d</a:t>
            </a:r>
            <a:r>
              <a:rPr lang="es-ES_tradnl" dirty="0" smtClean="0"/>
              <a:t>. Web. 16 Mar. 2017.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Bibliograf</a:t>
            </a:r>
            <a:r>
              <a:rPr lang="es-ES_tradnl" dirty="0" smtClean="0"/>
              <a:t>ía: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37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3754</TotalTime>
  <Words>490</Words>
  <Application>Microsoft Macintosh PowerPoint</Application>
  <PresentationFormat>On-screen Show (4:3)</PresentationFormat>
  <Paragraphs>67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Noticiero: Así se plantea la jornada de huelga educativa en Andalucía</vt:lpstr>
      <vt:lpstr>Contexto Histórico</vt:lpstr>
      <vt:lpstr>La Ley Orgánica para la mejora de la calidad educativa (LOMCE) </vt:lpstr>
      <vt:lpstr>PowerPoint Presentation</vt:lpstr>
      <vt:lpstr>Huelga Educativa</vt:lpstr>
      <vt:lpstr>Noticiero</vt:lpstr>
      <vt:lpstr>Cambia</vt:lpstr>
      <vt:lpstr>Bibliografía: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Así se plantea la jornada de huelga educativa en Andalucía</dc:title>
  <dc:creator>Jessica </dc:creator>
  <cp:lastModifiedBy>Jessica </cp:lastModifiedBy>
  <cp:revision>34</cp:revision>
  <dcterms:created xsi:type="dcterms:W3CDTF">2017-03-15T00:20:18Z</dcterms:created>
  <dcterms:modified xsi:type="dcterms:W3CDTF">2017-03-17T14:54:41Z</dcterms:modified>
</cp:coreProperties>
</file>