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1" r:id="rId5"/>
    <p:sldId id="270" r:id="rId6"/>
    <p:sldId id="263" r:id="rId7"/>
    <p:sldId id="271" r:id="rId8"/>
    <p:sldId id="265" r:id="rId9"/>
    <p:sldId id="272" r:id="rId10"/>
    <p:sldId id="266" r:id="rId11"/>
    <p:sldId id="267" r:id="rId12"/>
    <p:sldId id="273" r:id="rId13"/>
    <p:sldId id="268" r:id="rId14"/>
    <p:sldId id="274" r:id="rId15"/>
    <p:sldId id="275" r:id="rId16"/>
    <p:sldId id="269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2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May 16,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Tuesday, May 16,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Tuesday, May 16,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May 16,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Tuesday, May 16, 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Tuesday, May 16, 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Tuesday, May 16,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Tuesday, May 16, 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Tuesday, May 16, 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Tuesday, May 16,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Tuesday, May 16, 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Tuesday, May 16,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35884"/>
            <a:ext cx="9144000" cy="2152650"/>
          </a:xfrm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s-ES_tradnl" sz="4800" b="1" dirty="0" smtClean="0"/>
              <a:t>Presentación del articulo:</a:t>
            </a:r>
            <a:r>
              <a:rPr lang="es-ES_tradnl" sz="4800" dirty="0" smtClean="0"/>
              <a:t/>
            </a:r>
            <a:br>
              <a:rPr lang="es-ES_tradnl" sz="4800" dirty="0" smtClean="0"/>
            </a:br>
            <a:r>
              <a:rPr lang="es-ES_tradnl" sz="3600" i="1" dirty="0" smtClean="0"/>
              <a:t>Los discursos fílmicos de las cineastas en España </a:t>
            </a:r>
            <a:r>
              <a:rPr lang="es-ES_tradnl" sz="3600" dirty="0" smtClean="0"/>
              <a:t/>
            </a:r>
            <a:br>
              <a:rPr lang="es-ES_tradnl" sz="3600" dirty="0" smtClean="0"/>
            </a:br>
            <a:r>
              <a:rPr lang="es-ES_tradnl" sz="3200" dirty="0" smtClean="0"/>
              <a:t>por Silvia </a:t>
            </a:r>
            <a:r>
              <a:rPr lang="es-ES_tradnl" sz="3200" dirty="0" err="1" smtClean="0"/>
              <a:t>Guillamón</a:t>
            </a:r>
            <a:r>
              <a:rPr lang="es-ES_tradnl" sz="3200" dirty="0" smtClean="0"/>
              <a:t> Carrasco </a:t>
            </a:r>
            <a:endParaRPr lang="es-ES_tradnl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Jess Huntsman</a:t>
            </a:r>
            <a:endParaRPr lang="en-US" dirty="0"/>
          </a:p>
        </p:txBody>
      </p:sp>
      <p:pic>
        <p:nvPicPr>
          <p:cNvPr id="7" name="Picture 6" descr="453d1151834c8337c37468ddb5e01da5_film-strip-1-free-stock-photo-film-strips-clipart_615-205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68" b="89268" l="3415" r="96748">
                        <a14:foregroundMark x1="15122" y1="36098" x2="15122" y2="36098"/>
                        <a14:foregroundMark x1="8618" y1="28293" x2="8618" y2="28293"/>
                        <a14:foregroundMark x1="10081" y1="57561" x2="10081" y2="57561"/>
                        <a14:foregroundMark x1="8455" y1="73171" x2="8455" y2="73171"/>
                        <a14:foregroundMark x1="11545" y1="77561" x2="11545" y2="77561"/>
                        <a14:foregroundMark x1="18211" y1="80000" x2="18211" y2="80000"/>
                        <a14:foregroundMark x1="93984" y1="60488" x2="93984" y2="60488"/>
                        <a14:foregroundMark x1="93821" y1="42439" x2="93821" y2="42439"/>
                        <a14:foregroundMark x1="94797" y1="42439" x2="94797" y2="42439"/>
                        <a14:foregroundMark x1="86992" y1="52195" x2="86992" y2="52195"/>
                        <a14:foregroundMark x1="79350" y1="56585" x2="79350" y2="56585"/>
                        <a14:foregroundMark x1="67154" y1="48780" x2="67154" y2="48780"/>
                        <a14:foregroundMark x1="53171" y1="42439" x2="53171" y2="42439"/>
                        <a14:foregroundMark x1="36098" y1="46341" x2="36098" y2="46341"/>
                        <a14:foregroundMark x1="40000" y1="40976" x2="40000" y2="40976"/>
                        <a14:foregroundMark x1="22764" y1="58537" x2="22764" y2="58537"/>
                        <a14:backgroundMark x1="95122" y1="60488" x2="95122" y2="60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269" y="4061291"/>
            <a:ext cx="10202089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1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137" y="1885538"/>
            <a:ext cx="5988442" cy="4878883"/>
          </a:xfrm>
        </p:spPr>
        <p:txBody>
          <a:bodyPr>
            <a:normAutofit lnSpcReduction="10000"/>
          </a:bodyPr>
          <a:lstStyle/>
          <a:p>
            <a:r>
              <a:rPr lang="es-ES_tradnl" sz="2400" dirty="0" smtClean="0"/>
              <a:t>Transici</a:t>
            </a:r>
            <a:r>
              <a:rPr lang="es-ES_tradnl" sz="2400" dirty="0" smtClean="0"/>
              <a:t>ón (1980s)</a:t>
            </a:r>
          </a:p>
          <a:p>
            <a:r>
              <a:rPr lang="es-ES_tradnl" sz="2400" i="1" dirty="0" smtClean="0"/>
              <a:t>Gary Cooper que está en los cielos</a:t>
            </a:r>
            <a:r>
              <a:rPr lang="es-ES_tradnl" sz="2400" dirty="0" smtClean="0"/>
              <a:t> (1980) por Pilar Miró</a:t>
            </a:r>
          </a:p>
          <a:p>
            <a:r>
              <a:rPr lang="es-ES_tradnl" sz="2400" i="1" dirty="0" smtClean="0"/>
              <a:t>Función de noche </a:t>
            </a:r>
            <a:r>
              <a:rPr lang="es-ES_tradnl" sz="2400" dirty="0" smtClean="0"/>
              <a:t>(1981) por Josefina Molina</a:t>
            </a:r>
          </a:p>
          <a:p>
            <a:r>
              <a:rPr lang="es-ES_tradnl" sz="2400" dirty="0" smtClean="0"/>
              <a:t>Los dos películas preocupaban con:</a:t>
            </a:r>
          </a:p>
          <a:p>
            <a:pPr lvl="1"/>
            <a:r>
              <a:rPr lang="es-ES_tradnl" sz="2400" dirty="0" smtClean="0"/>
              <a:t>La emancipación de mujer</a:t>
            </a:r>
          </a:p>
          <a:p>
            <a:pPr lvl="1"/>
            <a:r>
              <a:rPr lang="es-ES_tradnl" sz="2400" dirty="0" smtClean="0"/>
              <a:t>La sexualidad femenina</a:t>
            </a:r>
          </a:p>
          <a:p>
            <a:pPr lvl="1"/>
            <a:r>
              <a:rPr lang="es-ES_tradnl" sz="2400" dirty="0" smtClean="0"/>
              <a:t>La incorporación de las mujeres al mundo laboral</a:t>
            </a:r>
          </a:p>
          <a:p>
            <a:pPr lvl="1"/>
            <a:r>
              <a:rPr lang="es-ES_tradnl" sz="2400" dirty="0" smtClean="0"/>
              <a:t>La maternidad</a:t>
            </a:r>
          </a:p>
          <a:p>
            <a:pPr lvl="1"/>
            <a:r>
              <a:rPr lang="es-ES_tradnl" sz="2400" dirty="0" smtClean="0"/>
              <a:t>La identidad femenina</a:t>
            </a:r>
          </a:p>
          <a:p>
            <a:endParaRPr lang="es-ES_tradnl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746" y="301162"/>
            <a:ext cx="9144000" cy="15581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3600" dirty="0"/>
              <a:t>Parte 4: Los años ochenta. Narrativas divergentes, convergencias discursivas</a:t>
            </a:r>
          </a:p>
        </p:txBody>
      </p:sp>
      <p:pic>
        <p:nvPicPr>
          <p:cNvPr id="4" name="Picture 3" descr="MV5BYTYwYjVkNDgtYjVkYS00NmE3LTk2MGMtMzNmNGJlN2I4ZWE0XkEyXkFqcGdeQXVyMTA0MjU0Ng@@._V1_SY1000_CR0,0,707,1000_AL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27" y="2700421"/>
            <a:ext cx="2873248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4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137" y="2046512"/>
            <a:ext cx="7543800" cy="4268652"/>
          </a:xfrm>
        </p:spPr>
        <p:txBody>
          <a:bodyPr>
            <a:normAutofit lnSpcReduction="10000"/>
          </a:bodyPr>
          <a:lstStyle/>
          <a:p>
            <a:r>
              <a:rPr lang="es-ES_tradnl" sz="2400" i="1" dirty="0"/>
              <a:t>Gary Cooper que está en los cielos</a:t>
            </a:r>
            <a:r>
              <a:rPr lang="es-ES_tradnl" sz="2400" dirty="0"/>
              <a:t> (1980) por Pilar </a:t>
            </a:r>
            <a:r>
              <a:rPr lang="es-ES_tradnl" sz="2400" dirty="0" smtClean="0"/>
              <a:t>Miró</a:t>
            </a:r>
          </a:p>
          <a:p>
            <a:pPr lvl="1"/>
            <a:r>
              <a:rPr lang="es-ES_tradnl" sz="2200" dirty="0" smtClean="0"/>
              <a:t>(Re)conceptualización</a:t>
            </a:r>
            <a:r>
              <a:rPr lang="es-ES_tradnl" sz="2200" dirty="0" smtClean="0"/>
              <a:t> de la feminidad con la incorporación de la mujer en espacios públicos </a:t>
            </a:r>
            <a:r>
              <a:rPr lang="es-ES_tradnl" sz="2200" dirty="0" smtClean="0"/>
              <a:t> </a:t>
            </a:r>
          </a:p>
          <a:p>
            <a:pPr lvl="1"/>
            <a:r>
              <a:rPr lang="es-ES_tradnl" sz="2200" dirty="0" smtClean="0"/>
              <a:t>Problemas con la maternidad y mujeres est</a:t>
            </a:r>
            <a:r>
              <a:rPr lang="es-ES_tradnl" sz="2200" dirty="0" smtClean="0"/>
              <a:t>án en el mundo laboral</a:t>
            </a:r>
          </a:p>
          <a:p>
            <a:pPr lvl="1"/>
            <a:r>
              <a:rPr lang="es-ES_tradnl" sz="2200" dirty="0" smtClean="0"/>
              <a:t>Mujeres adoptan características masculinas </a:t>
            </a:r>
          </a:p>
          <a:p>
            <a:pPr lvl="1"/>
            <a:r>
              <a:rPr lang="es-ES_tradnl" sz="2200" dirty="0" smtClean="0"/>
              <a:t>Retos con visibilidad y desarrollar una carera profesional</a:t>
            </a:r>
          </a:p>
          <a:p>
            <a:pPr lvl="1"/>
            <a:r>
              <a:rPr lang="es-ES_tradnl" sz="2200" dirty="0" smtClean="0"/>
              <a:t>El sistema patriarcal</a:t>
            </a:r>
          </a:p>
          <a:p>
            <a:pPr lvl="1"/>
            <a:r>
              <a:rPr lang="es-ES_tradnl" sz="2200" dirty="0" smtClean="0"/>
              <a:t>Independencia</a:t>
            </a:r>
          </a:p>
          <a:p>
            <a:pPr lvl="1"/>
            <a:r>
              <a:rPr lang="es-ES_tradnl" sz="2200" dirty="0" smtClean="0"/>
              <a:t>Posiciones opuestas que deshacen toda la posibilidad de erotización por la protagonista    </a:t>
            </a:r>
          </a:p>
          <a:p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746" y="261881"/>
            <a:ext cx="9144000" cy="1492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3600" dirty="0"/>
              <a:t>Parte 4: Los años ochenta. Narrativas divergentes, convergencias discursivas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55531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137" y="1859354"/>
            <a:ext cx="5507179" cy="4731278"/>
          </a:xfrm>
        </p:spPr>
        <p:txBody>
          <a:bodyPr>
            <a:normAutofit/>
          </a:bodyPr>
          <a:lstStyle/>
          <a:p>
            <a:r>
              <a:rPr lang="es-ES_tradnl" sz="2400" i="1" dirty="0"/>
              <a:t>Función de noche </a:t>
            </a:r>
            <a:r>
              <a:rPr lang="es-ES_tradnl" sz="2400" dirty="0"/>
              <a:t>(1981) </a:t>
            </a:r>
            <a:endParaRPr lang="es-ES_tradnl" sz="2400" dirty="0" smtClean="0"/>
          </a:p>
          <a:p>
            <a:pPr lvl="1"/>
            <a:r>
              <a:rPr lang="es-ES_tradnl" sz="2400" dirty="0" smtClean="0"/>
              <a:t>Deseos de mujeres</a:t>
            </a:r>
          </a:p>
          <a:p>
            <a:pPr lvl="1"/>
            <a:r>
              <a:rPr lang="es-ES_tradnl" sz="2400" dirty="0" smtClean="0"/>
              <a:t>Planes que no ponen énfasis en el cuerpo femenino</a:t>
            </a:r>
          </a:p>
          <a:p>
            <a:pPr lvl="1"/>
            <a:r>
              <a:rPr lang="es-ES_tradnl" sz="2400" dirty="0" smtClean="0"/>
              <a:t>Un matrimonio infeliz, la insatisfacción</a:t>
            </a:r>
            <a:r>
              <a:rPr lang="es-ES_tradnl" sz="2400" dirty="0" smtClean="0"/>
              <a:t> sexual</a:t>
            </a:r>
            <a:r>
              <a:rPr lang="es-ES_tradnl" sz="2400" dirty="0" smtClean="0"/>
              <a:t> de la mujer</a:t>
            </a:r>
          </a:p>
          <a:p>
            <a:pPr lvl="1"/>
            <a:r>
              <a:rPr lang="es-ES_tradnl" sz="2400" dirty="0" smtClean="0"/>
              <a:t>Feminismo afecta la masculinidad </a:t>
            </a:r>
          </a:p>
          <a:p>
            <a:pPr lvl="1"/>
            <a:r>
              <a:rPr lang="es-ES_tradnl" sz="2400" dirty="0" smtClean="0"/>
              <a:t>Madres o abuelas juegan un papel esencial de perpetuación de la ideología patriarcal y roles de g</a:t>
            </a:r>
            <a:r>
              <a:rPr lang="es-ES_tradnl" sz="2400" dirty="0" smtClean="0"/>
              <a:t>énero</a:t>
            </a:r>
            <a:r>
              <a:rPr lang="es-ES_tradnl" sz="2400" dirty="0" smtClean="0"/>
              <a:t> </a:t>
            </a:r>
            <a:endParaRPr lang="es-ES_tradnl" dirty="0" smtClean="0"/>
          </a:p>
          <a:p>
            <a:pPr lvl="1"/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746" y="261881"/>
            <a:ext cx="9144000" cy="1492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3600" dirty="0"/>
              <a:t>Parte 4: Los años ochenta. Narrativas divergentes, convergencias discursivas</a:t>
            </a:r>
            <a:endParaRPr lang="es-ES_tradnl" sz="3200" dirty="0"/>
          </a:p>
        </p:txBody>
      </p:sp>
      <p:pic>
        <p:nvPicPr>
          <p:cNvPr id="5" name="Picture 4" descr="MV5BYmNjMzQ2OGUtYjc2Zi00MDQzLThmM2MtZTIzNmVjNDg1NmJjXkEyXkFqcGdeQXVyMTA0MjU0Ng@@._V1_UY268_CR2,0,182,268_AL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16" y="2019775"/>
            <a:ext cx="2906963" cy="428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137" y="1859354"/>
            <a:ext cx="7543800" cy="4268652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1990s</a:t>
            </a:r>
          </a:p>
          <a:p>
            <a:r>
              <a:rPr lang="es-ES_tradnl" sz="2400" dirty="0" smtClean="0"/>
              <a:t>Los afectos de globalización en el cine de Espa</a:t>
            </a:r>
            <a:r>
              <a:rPr lang="es-ES_tradnl" sz="2400" dirty="0" smtClean="0"/>
              <a:t>ña</a:t>
            </a:r>
          </a:p>
          <a:p>
            <a:pPr lvl="1"/>
            <a:r>
              <a:rPr lang="es-ES_tradnl" sz="2400" dirty="0" smtClean="0"/>
              <a:t>Isabel </a:t>
            </a:r>
            <a:r>
              <a:rPr lang="es-ES_tradnl" sz="2400" dirty="0" err="1" smtClean="0"/>
              <a:t>Coixet</a:t>
            </a:r>
            <a:r>
              <a:rPr lang="es-ES_tradnl" sz="2400" dirty="0" smtClean="0"/>
              <a:t>-ingles</a:t>
            </a:r>
          </a:p>
          <a:p>
            <a:r>
              <a:rPr lang="es-ES_tradnl" sz="2400" dirty="0" smtClean="0"/>
              <a:t>Nuevas representaciones de mujeres en narrativas </a:t>
            </a:r>
          </a:p>
          <a:p>
            <a:r>
              <a:rPr lang="es-ES_tradnl" sz="2400" dirty="0" smtClean="0"/>
              <a:t>La solidaridad entre mujeres</a:t>
            </a:r>
          </a:p>
          <a:p>
            <a:r>
              <a:rPr lang="es-ES_tradnl" sz="2400" dirty="0" smtClean="0"/>
              <a:t>Referencias intertextuales y multiculturales</a:t>
            </a:r>
          </a:p>
          <a:p>
            <a:endParaRPr lang="es-ES_tradnl" dirty="0" smtClean="0"/>
          </a:p>
          <a:p>
            <a:pPr marL="18288" indent="0">
              <a:buNone/>
            </a:pPr>
            <a:endParaRPr lang="es-ES_tradnl" dirty="0"/>
          </a:p>
          <a:p>
            <a:pPr marL="18288" indent="0">
              <a:buNone/>
            </a:pPr>
            <a:endParaRPr lang="es-ES_tradnl" dirty="0" smtClean="0"/>
          </a:p>
          <a:p>
            <a:pPr marL="18288" indent="0">
              <a:buNone/>
            </a:pPr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746" y="261881"/>
            <a:ext cx="9144000" cy="1492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3600" dirty="0"/>
              <a:t>Parte 5: </a:t>
            </a:r>
            <a:r>
              <a:rPr lang="es-ES_tradnl" sz="3200" dirty="0"/>
              <a:t>La generación de la democracia. Hacia una nueva representación de la feminidad </a:t>
            </a:r>
          </a:p>
        </p:txBody>
      </p:sp>
      <p:pic>
        <p:nvPicPr>
          <p:cNvPr id="4" name="Picture 3" descr="Spain_on_globe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200">
            <a:off x="6424658" y="4138657"/>
            <a:ext cx="2360152" cy="23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4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137" y="1859354"/>
            <a:ext cx="5320021" cy="4268652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Como la sociedad patriarcal se ha seguido perpetuando en la época democrática</a:t>
            </a:r>
          </a:p>
          <a:p>
            <a:r>
              <a:rPr lang="es-ES_tradnl" sz="2400" i="1" dirty="0" smtClean="0"/>
              <a:t>Flores de otro mundo </a:t>
            </a:r>
            <a:r>
              <a:rPr lang="es-ES_tradnl" sz="2400" dirty="0" smtClean="0"/>
              <a:t>(1999) y </a:t>
            </a:r>
            <a:r>
              <a:rPr lang="es-ES_tradnl" sz="2400" i="1" dirty="0" smtClean="0"/>
              <a:t>Te doy mis ojos </a:t>
            </a:r>
            <a:r>
              <a:rPr lang="es-ES_tradnl" sz="2400" dirty="0" smtClean="0"/>
              <a:t>(2003) por </a:t>
            </a:r>
            <a:r>
              <a:rPr lang="es-ES_tradnl" sz="2400" dirty="0" err="1" smtClean="0"/>
              <a:t>Icíar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Bollaín</a:t>
            </a:r>
            <a:endParaRPr lang="es-ES_tradnl" sz="2400" dirty="0" smtClean="0"/>
          </a:p>
          <a:p>
            <a:pPr lvl="1"/>
            <a:r>
              <a:rPr lang="es-ES_tradnl" sz="2400" dirty="0" smtClean="0"/>
              <a:t>Choques culturales</a:t>
            </a:r>
          </a:p>
          <a:p>
            <a:pPr lvl="1"/>
            <a:r>
              <a:rPr lang="es-ES_tradnl" sz="2400" dirty="0" smtClean="0"/>
              <a:t>Reflexiones sobre género y nuevas formas de discriminación </a:t>
            </a:r>
          </a:p>
          <a:p>
            <a:pPr lvl="1"/>
            <a:r>
              <a:rPr lang="es-ES_tradnl" sz="2400" dirty="0" smtClean="0"/>
              <a:t>Desigualdad</a:t>
            </a:r>
          </a:p>
          <a:p>
            <a:pPr lvl="1"/>
            <a:r>
              <a:rPr lang="es-ES_tradnl" sz="2400" dirty="0" smtClean="0"/>
              <a:t>Raza y clase social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746" y="261881"/>
            <a:ext cx="9144000" cy="1492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3600" dirty="0"/>
              <a:t>Parte 5: </a:t>
            </a:r>
            <a:r>
              <a:rPr lang="es-ES_tradnl" sz="3200" dirty="0"/>
              <a:t>La generación de la democracia. Hacia una nueva representación de la feminidad </a:t>
            </a:r>
          </a:p>
        </p:txBody>
      </p:sp>
      <p:pic>
        <p:nvPicPr>
          <p:cNvPr id="4" name="Picture 3" descr="51YFA4GNSW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58" y="1859354"/>
            <a:ext cx="3086348" cy="435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50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137" y="1859354"/>
            <a:ext cx="4999179" cy="4268652"/>
          </a:xfrm>
        </p:spPr>
        <p:txBody>
          <a:bodyPr>
            <a:normAutofit/>
          </a:bodyPr>
          <a:lstStyle/>
          <a:p>
            <a:r>
              <a:rPr lang="es-ES_tradnl" sz="2400" i="1" dirty="0"/>
              <a:t>Te doy mis ojos </a:t>
            </a:r>
            <a:r>
              <a:rPr lang="es-ES_tradnl" sz="2400" dirty="0"/>
              <a:t>(2003) por </a:t>
            </a:r>
            <a:r>
              <a:rPr lang="es-ES_tradnl" sz="2400" dirty="0" err="1"/>
              <a:t>Icíar</a:t>
            </a:r>
            <a:r>
              <a:rPr lang="es-ES_tradnl" sz="2400" dirty="0"/>
              <a:t> </a:t>
            </a:r>
            <a:r>
              <a:rPr lang="es-ES_tradnl" sz="2400" dirty="0" err="1"/>
              <a:t>Bollaín</a:t>
            </a:r>
            <a:endParaRPr lang="es-ES_tradnl" sz="2400" dirty="0"/>
          </a:p>
          <a:p>
            <a:pPr lvl="1"/>
            <a:r>
              <a:rPr lang="es-ES_tradnl" sz="2400" dirty="0" smtClean="0"/>
              <a:t>Violencia de género</a:t>
            </a:r>
          </a:p>
          <a:p>
            <a:pPr lvl="1"/>
            <a:r>
              <a:rPr lang="es-ES_tradnl" sz="2400" dirty="0" smtClean="0"/>
              <a:t>La ilusión de la emancipación femenina en la actual sociedad </a:t>
            </a:r>
            <a:r>
              <a:rPr lang="es-ES_tradnl" sz="2400" dirty="0" err="1" smtClean="0"/>
              <a:t>postmilenarista</a:t>
            </a:r>
            <a:r>
              <a:rPr lang="es-ES_tradnl" sz="2400" dirty="0" smtClean="0"/>
              <a:t> </a:t>
            </a:r>
          </a:p>
          <a:p>
            <a:pPr lvl="1"/>
            <a:r>
              <a:rPr lang="es-ES_tradnl" sz="2400" dirty="0" smtClean="0"/>
              <a:t>La solidaridad entre las mujeres de una misma generación 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746" y="261881"/>
            <a:ext cx="9144000" cy="1492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3600" dirty="0"/>
              <a:t>Parte 5: </a:t>
            </a:r>
            <a:r>
              <a:rPr lang="es-ES_tradnl" sz="3200" dirty="0"/>
              <a:t>La generación de la democracia. Hacia una nueva representación de la feminidad </a:t>
            </a:r>
          </a:p>
        </p:txBody>
      </p:sp>
      <p:pic>
        <p:nvPicPr>
          <p:cNvPr id="4" name="Picture 3" descr="Te_doy_mis_ojos-285495434-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37" y="2048706"/>
            <a:ext cx="3117516" cy="444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0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137" y="1414157"/>
            <a:ext cx="5609389" cy="4268652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Historia de mujeres en cine desde el franquismo</a:t>
            </a:r>
          </a:p>
          <a:p>
            <a:r>
              <a:rPr lang="es-ES_tradnl" sz="2400" dirty="0" smtClean="0"/>
              <a:t>La importancia del cine para expresar retos</a:t>
            </a:r>
          </a:p>
          <a:p>
            <a:r>
              <a:rPr lang="es-ES_tradnl" sz="2400" dirty="0" smtClean="0"/>
              <a:t>Cambias de perspectivas</a:t>
            </a:r>
          </a:p>
          <a:p>
            <a:r>
              <a:rPr lang="es-ES_tradnl" sz="2400" dirty="0" smtClean="0"/>
              <a:t>Influencias de las generaciones pasadas</a:t>
            </a:r>
          </a:p>
          <a:p>
            <a:r>
              <a:rPr lang="es-ES_tradnl" sz="2400" dirty="0" smtClean="0"/>
              <a:t>Divertida para leer y una faceta que no sab</a:t>
            </a:r>
            <a:r>
              <a:rPr lang="es-ES_tradnl" sz="2400" dirty="0" smtClean="0"/>
              <a:t>ía en el pasado</a:t>
            </a:r>
            <a:endParaRPr lang="es-ES_tradnl" sz="2400" dirty="0" smtClean="0"/>
          </a:p>
          <a:p>
            <a:pPr marL="18288" indent="0">
              <a:buNone/>
            </a:pPr>
            <a:endParaRPr lang="es-ES_tradnl" dirty="0" smtClean="0"/>
          </a:p>
          <a:p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137" y="235692"/>
            <a:ext cx="9144000" cy="8903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3600" dirty="0" smtClean="0"/>
              <a:t>Evaluaci</a:t>
            </a:r>
            <a:r>
              <a:rPr lang="es-ES_tradnl" sz="3600" dirty="0" smtClean="0"/>
              <a:t>ón</a:t>
            </a:r>
            <a:r>
              <a:rPr lang="mr-IN" sz="3600" dirty="0" smtClean="0"/>
              <a:t>…</a:t>
            </a:r>
            <a:r>
              <a:rPr lang="es-ES_tradnl" sz="3600" dirty="0" smtClean="0"/>
              <a:t> </a:t>
            </a:r>
            <a:endParaRPr lang="es-ES_tradnl" sz="3200" dirty="0"/>
          </a:p>
        </p:txBody>
      </p:sp>
      <p:pic>
        <p:nvPicPr>
          <p:cNvPr id="4" name="Picture 3" descr="ce7142be112f3145d3234f9514eab80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26" y="1414157"/>
            <a:ext cx="2918936" cy="39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87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256" y="1404701"/>
            <a:ext cx="6096000" cy="2016300"/>
          </a:xfrm>
        </p:spPr>
        <p:txBody>
          <a:bodyPr/>
          <a:lstStyle/>
          <a:p>
            <a:r>
              <a:rPr lang="en-US" dirty="0" err="1" smtClean="0"/>
              <a:t>Guillam</a:t>
            </a:r>
            <a:r>
              <a:rPr lang="en-US" dirty="0" err="1" smtClean="0"/>
              <a:t>ón</a:t>
            </a:r>
            <a:r>
              <a:rPr lang="en-US" dirty="0"/>
              <a:t> </a:t>
            </a:r>
            <a:r>
              <a:rPr lang="en-US" dirty="0" smtClean="0"/>
              <a:t>Carrasco, Silvia. “Los </a:t>
            </a:r>
            <a:r>
              <a:rPr lang="en-US" dirty="0" err="1" smtClean="0"/>
              <a:t>discursos</a:t>
            </a:r>
            <a:r>
              <a:rPr lang="en-US" dirty="0" smtClean="0"/>
              <a:t> </a:t>
            </a:r>
            <a:r>
              <a:rPr lang="en-US" dirty="0" err="1" smtClean="0"/>
              <a:t>fílmicos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cineastas</a:t>
            </a:r>
            <a:r>
              <a:rPr lang="en-US" dirty="0" smtClean="0"/>
              <a:t> en </a:t>
            </a:r>
            <a:r>
              <a:rPr lang="en-US" dirty="0" err="1" smtClean="0"/>
              <a:t>España</a:t>
            </a:r>
            <a:r>
              <a:rPr lang="en-US" dirty="0" smtClean="0"/>
              <a:t>” (2015).</a:t>
            </a:r>
          </a:p>
          <a:p>
            <a:r>
              <a:rPr lang="en-US" dirty="0" smtClean="0"/>
              <a:t>Google </a:t>
            </a:r>
            <a:r>
              <a:rPr lang="en-US" dirty="0" err="1" smtClean="0"/>
              <a:t>imagenes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256" y="346265"/>
            <a:ext cx="7543800" cy="914400"/>
          </a:xfrm>
        </p:spPr>
        <p:txBody>
          <a:bodyPr/>
          <a:lstStyle/>
          <a:p>
            <a:r>
              <a:rPr lang="en-US" dirty="0" err="1" smtClean="0"/>
              <a:t>Trabajos</a:t>
            </a:r>
            <a:r>
              <a:rPr lang="en-US" dirty="0" smtClean="0"/>
              <a:t> </a:t>
            </a:r>
            <a:r>
              <a:rPr lang="en-US" dirty="0" err="1" smtClean="0"/>
              <a:t>citados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723" y="1571283"/>
            <a:ext cx="7543800" cy="49102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_tradnl" b="1" dirty="0" smtClean="0"/>
              <a:t>Argumento: </a:t>
            </a:r>
          </a:p>
          <a:p>
            <a:pPr marL="18288" indent="0">
              <a:lnSpc>
                <a:spcPct val="150000"/>
              </a:lnSpc>
              <a:buNone/>
            </a:pPr>
            <a:r>
              <a:rPr lang="es-ES_tradnl" dirty="0" smtClean="0"/>
              <a:t>Las directoras espa</a:t>
            </a:r>
            <a:r>
              <a:rPr lang="es-ES_tradnl" dirty="0" smtClean="0"/>
              <a:t>ñolas</a:t>
            </a:r>
            <a:r>
              <a:rPr lang="es-ES_tradnl" dirty="0" smtClean="0"/>
              <a:t> como Pilar Mir</a:t>
            </a:r>
            <a:r>
              <a:rPr lang="es-ES_tradnl" dirty="0" smtClean="0"/>
              <a:t>ó, Cecilia Bartolomé, Josefina Molina, </a:t>
            </a:r>
            <a:r>
              <a:rPr lang="es-ES_tradnl" dirty="0" err="1" smtClean="0"/>
              <a:t>Icíar</a:t>
            </a:r>
            <a:r>
              <a:rPr lang="es-ES_tradnl" dirty="0" smtClean="0"/>
              <a:t> </a:t>
            </a:r>
            <a:r>
              <a:rPr lang="es-ES_tradnl" dirty="0" err="1" smtClean="0"/>
              <a:t>Bollaín</a:t>
            </a:r>
            <a:r>
              <a:rPr lang="es-ES_tradnl" dirty="0" smtClean="0"/>
              <a:t> y Isabel </a:t>
            </a:r>
            <a:r>
              <a:rPr lang="es-ES_tradnl" dirty="0" err="1" smtClean="0"/>
              <a:t>Coixet</a:t>
            </a:r>
            <a:r>
              <a:rPr lang="es-ES_tradnl" dirty="0" smtClean="0"/>
              <a:t> cambiaron la representación de mujeres en cine y cuestionaron la sociedad patriarcal con aspectos fílmicos desde la transición hasta la democracia</a:t>
            </a:r>
          </a:p>
          <a:p>
            <a:pPr>
              <a:lnSpc>
                <a:spcPct val="150000"/>
              </a:lnSpc>
            </a:pPr>
            <a:r>
              <a:rPr lang="es-ES_tradnl" b="1" dirty="0" smtClean="0"/>
              <a:t>Temas:</a:t>
            </a:r>
          </a:p>
          <a:p>
            <a:pPr marL="18288" indent="0">
              <a:lnSpc>
                <a:spcPct val="150000"/>
              </a:lnSpc>
              <a:buNone/>
            </a:pPr>
            <a:r>
              <a:rPr lang="es-ES_tradnl" dirty="0" smtClean="0"/>
              <a:t>Cine, sociedad patriarcal en cine, reformación de estereotipos, masculinidad, feminidad, mujeres, feminismo, opresión, representación de mujeres</a:t>
            </a:r>
          </a:p>
          <a:p>
            <a:pPr marL="18288" indent="0">
              <a:lnSpc>
                <a:spcPct val="150000"/>
              </a:lnSpc>
              <a:buNone/>
            </a:pPr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723" y="490481"/>
            <a:ext cx="7543800" cy="914400"/>
          </a:xfrm>
        </p:spPr>
        <p:txBody>
          <a:bodyPr/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articulo</a:t>
            </a:r>
            <a:r>
              <a:rPr lang="mr-IN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607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5883" y="1589289"/>
            <a:ext cx="7543800" cy="49315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ES_tradnl" sz="2400" b="1" dirty="0" smtClean="0"/>
              <a:t>Parte 1:</a:t>
            </a:r>
            <a:r>
              <a:rPr lang="es-ES_tradnl" sz="2400" dirty="0" smtClean="0"/>
              <a:t> Introducci</a:t>
            </a:r>
            <a:r>
              <a:rPr lang="es-ES_tradnl" sz="2400" dirty="0" smtClean="0"/>
              <a:t>ón</a:t>
            </a:r>
          </a:p>
          <a:p>
            <a:pPr>
              <a:lnSpc>
                <a:spcPct val="150000"/>
              </a:lnSpc>
            </a:pPr>
            <a:r>
              <a:rPr lang="es-ES_tradnl" sz="2400" b="1" dirty="0" smtClean="0"/>
              <a:t>Parte 2: </a:t>
            </a:r>
            <a:r>
              <a:rPr lang="es-ES_tradnl" sz="2400" dirty="0" smtClean="0"/>
              <a:t>El cine de mujeres en España</a:t>
            </a:r>
          </a:p>
          <a:p>
            <a:pPr>
              <a:lnSpc>
                <a:spcPct val="150000"/>
              </a:lnSpc>
            </a:pPr>
            <a:r>
              <a:rPr lang="es-ES_tradnl" sz="2400" b="1" dirty="0" smtClean="0"/>
              <a:t>Parte 3: </a:t>
            </a:r>
            <a:r>
              <a:rPr lang="es-ES_tradnl" sz="2400" dirty="0" smtClean="0"/>
              <a:t>Los primeros pasos. La narrativa feminista de </a:t>
            </a:r>
            <a:r>
              <a:rPr lang="es-ES_tradnl" sz="2400" dirty="0"/>
              <a:t>Cecilia </a:t>
            </a:r>
            <a:r>
              <a:rPr lang="es-ES_tradnl" sz="2400" dirty="0" smtClean="0"/>
              <a:t>Bartolomé</a:t>
            </a:r>
          </a:p>
          <a:p>
            <a:pPr>
              <a:lnSpc>
                <a:spcPct val="150000"/>
              </a:lnSpc>
            </a:pPr>
            <a:r>
              <a:rPr lang="es-ES_tradnl" sz="2400" b="1" dirty="0" smtClean="0"/>
              <a:t>Parte 4: </a:t>
            </a:r>
            <a:r>
              <a:rPr lang="es-ES_tradnl" sz="2400" dirty="0" smtClean="0"/>
              <a:t>Los a</a:t>
            </a:r>
            <a:r>
              <a:rPr lang="es-ES_tradnl" sz="2400" dirty="0" smtClean="0"/>
              <a:t>ños ochenta. Narrativas divergentes, convergencias discursivas</a:t>
            </a:r>
          </a:p>
          <a:p>
            <a:pPr>
              <a:lnSpc>
                <a:spcPct val="150000"/>
              </a:lnSpc>
            </a:pPr>
            <a:r>
              <a:rPr lang="es-ES_tradnl" sz="2400" b="1" dirty="0" smtClean="0"/>
              <a:t>Parte 5: </a:t>
            </a:r>
            <a:r>
              <a:rPr lang="es-ES_tradnl" sz="2400" dirty="0" smtClean="0"/>
              <a:t>La generación de la democracia. Hacia una nueva representación de la feminidad </a:t>
            </a:r>
          </a:p>
          <a:p>
            <a:pPr>
              <a:lnSpc>
                <a:spcPct val="150000"/>
              </a:lnSpc>
            </a:pPr>
            <a:r>
              <a:rPr lang="es-ES_tradnl" sz="2400" b="1" dirty="0" smtClean="0"/>
              <a:t>Parte 6: </a:t>
            </a:r>
            <a:r>
              <a:rPr lang="es-ES_tradnl" sz="2400" dirty="0" smtClean="0"/>
              <a:t>Bibliografía </a:t>
            </a:r>
          </a:p>
          <a:p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883" y="346265"/>
            <a:ext cx="7543800" cy="914400"/>
          </a:xfrm>
        </p:spPr>
        <p:txBody>
          <a:bodyPr/>
          <a:lstStyle/>
          <a:p>
            <a:r>
              <a:rPr lang="es-ES_tradnl" sz="3600" dirty="0" smtClean="0"/>
              <a:t>Estructura del articulo…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09589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5883" y="1589289"/>
            <a:ext cx="4486247" cy="4931540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Franquismo</a:t>
            </a:r>
          </a:p>
          <a:p>
            <a:pPr lvl="1"/>
            <a:r>
              <a:rPr lang="es-ES_tradnl" sz="2400" dirty="0" smtClean="0"/>
              <a:t>Representación de la feminidad</a:t>
            </a:r>
          </a:p>
          <a:p>
            <a:r>
              <a:rPr lang="es-ES_tradnl" sz="2400" dirty="0" smtClean="0"/>
              <a:t>Derechos de mujeres</a:t>
            </a:r>
          </a:p>
          <a:p>
            <a:r>
              <a:rPr lang="es-ES_tradnl" sz="2400" dirty="0" smtClean="0"/>
              <a:t>Prejuicios de mujeres</a:t>
            </a:r>
          </a:p>
          <a:p>
            <a:r>
              <a:rPr lang="es-ES_tradnl" sz="2400" dirty="0" smtClean="0"/>
              <a:t>Directoras diversas</a:t>
            </a:r>
          </a:p>
          <a:p>
            <a:r>
              <a:rPr lang="es-ES_tradnl" sz="2400" dirty="0" smtClean="0"/>
              <a:t>Movimiento feminista en Espa</a:t>
            </a:r>
            <a:r>
              <a:rPr lang="es-ES_tradnl" sz="2400" dirty="0" smtClean="0"/>
              <a:t>ña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pPr marL="18288" indent="0">
              <a:buNone/>
            </a:pPr>
            <a:endParaRPr lang="es-ES_tradnl" dirty="0" smtClean="0"/>
          </a:p>
          <a:p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883" y="346265"/>
            <a:ext cx="7543800" cy="91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3600" dirty="0"/>
              <a:t>Parte 1: Introducción</a:t>
            </a:r>
          </a:p>
        </p:txBody>
      </p:sp>
      <p:pic>
        <p:nvPicPr>
          <p:cNvPr id="4" name="Picture 3" descr="franquismo-francisco-franco-e14595537058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64" y="1810616"/>
            <a:ext cx="4791483" cy="298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9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5883" y="1589289"/>
            <a:ext cx="7543800" cy="4931540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Aspectos cruciales que aparecen en las narrativas f</a:t>
            </a:r>
            <a:r>
              <a:rPr lang="es-ES_tradnl" sz="2400" dirty="0" smtClean="0"/>
              <a:t>ílmicas</a:t>
            </a:r>
            <a:r>
              <a:rPr lang="es-ES_tradnl" sz="2400" dirty="0" smtClean="0"/>
              <a:t>:</a:t>
            </a:r>
          </a:p>
          <a:p>
            <a:pPr lvl="1"/>
            <a:r>
              <a:rPr lang="es-ES_tradnl" sz="2400" dirty="0" smtClean="0"/>
              <a:t>La </a:t>
            </a:r>
            <a:r>
              <a:rPr lang="es-ES_tradnl" sz="2400" dirty="0" err="1" smtClean="0"/>
              <a:t>desencializaci</a:t>
            </a:r>
            <a:r>
              <a:rPr lang="es-ES_tradnl" sz="2400" dirty="0" err="1" smtClean="0"/>
              <a:t>ó</a:t>
            </a:r>
            <a:r>
              <a:rPr lang="es-ES_tradnl" sz="2400" dirty="0" err="1" smtClean="0"/>
              <a:t>n</a:t>
            </a:r>
            <a:r>
              <a:rPr lang="es-ES_tradnl" sz="2400" dirty="0" smtClean="0"/>
              <a:t> del cuerpo femenino</a:t>
            </a:r>
          </a:p>
          <a:p>
            <a:pPr lvl="1"/>
            <a:r>
              <a:rPr lang="es-ES_tradnl" sz="2400" dirty="0" smtClean="0"/>
              <a:t>El cuestionamiento de la maternidad</a:t>
            </a:r>
          </a:p>
          <a:p>
            <a:pPr lvl="1"/>
            <a:r>
              <a:rPr lang="es-ES_tradnl" sz="2400" dirty="0" smtClean="0"/>
              <a:t>La cr</a:t>
            </a:r>
            <a:r>
              <a:rPr lang="es-ES_tradnl" sz="2400" dirty="0" smtClean="0"/>
              <a:t>ítica a las categorías universales de género</a:t>
            </a:r>
          </a:p>
          <a:p>
            <a:pPr lvl="1"/>
            <a:r>
              <a:rPr lang="es-ES_tradnl" sz="2400" dirty="0" smtClean="0"/>
              <a:t>La solidaridad entre las mujeres</a:t>
            </a:r>
          </a:p>
          <a:p>
            <a:pPr lvl="1"/>
            <a:r>
              <a:rPr lang="es-ES_tradnl" sz="2400" dirty="0" smtClean="0"/>
              <a:t>La reformulación de las relaciones de género</a:t>
            </a:r>
          </a:p>
          <a:p>
            <a:pPr lvl="1"/>
            <a:r>
              <a:rPr lang="es-ES_tradnl" sz="2400" dirty="0" smtClean="0"/>
              <a:t>La producción de un marco nuevo del deseo</a:t>
            </a:r>
          </a:p>
          <a:p>
            <a:pPr lvl="1"/>
            <a:r>
              <a:rPr lang="es-ES_tradnl" sz="2400" dirty="0" smtClean="0"/>
              <a:t>La redefinici</a:t>
            </a:r>
            <a:r>
              <a:rPr lang="es-ES_tradnl" sz="2400" dirty="0" smtClean="0"/>
              <a:t>ón del sujeto mujer</a:t>
            </a:r>
          </a:p>
          <a:p>
            <a:pPr lvl="1"/>
            <a:endParaRPr lang="es-ES_tradnl" dirty="0"/>
          </a:p>
          <a:p>
            <a:pPr marL="384048" lvl="1" indent="0">
              <a:buNone/>
            </a:pPr>
            <a:endParaRPr lang="es-ES_tradnl" dirty="0" smtClean="0"/>
          </a:p>
          <a:p>
            <a:pPr lvl="1"/>
            <a:endParaRPr lang="es-ES_tradnl" dirty="0" smtClean="0"/>
          </a:p>
          <a:p>
            <a:pPr lvl="1"/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883" y="346265"/>
            <a:ext cx="7543800" cy="91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3600" dirty="0"/>
              <a:t>Parte 1: Introducción</a:t>
            </a:r>
          </a:p>
        </p:txBody>
      </p:sp>
      <p:pic>
        <p:nvPicPr>
          <p:cNvPr id="4" name="Picture 3" descr="silueta-mujer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23" l="9961" r="89844">
                        <a14:backgroundMark x1="44727" y1="84766" x2="44727" y2="84766"/>
                        <a14:backgroundMark x1="45508" y1="92969" x2="45508" y2="92969"/>
                        <a14:backgroundMark x1="49219" y1="17969" x2="49219" y2="17969"/>
                        <a14:backgroundMark x1="49023" y1="15039" x2="49023" y2="15039"/>
                        <a14:backgroundMark x1="62109" y1="15625" x2="62109" y2="15625"/>
                        <a14:backgroundMark x1="61133" y1="14258" x2="61133" y2="14258"/>
                        <a14:backgroundMark x1="61914" y1="16992" x2="61914" y2="16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19" y="2178521"/>
            <a:ext cx="4170180" cy="41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5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5882" y="1589289"/>
            <a:ext cx="5769387" cy="4931540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La transición y los primeros a</a:t>
            </a:r>
            <a:r>
              <a:rPr lang="es-ES_tradnl" sz="2400" dirty="0" smtClean="0"/>
              <a:t>ños después del franquismo</a:t>
            </a:r>
            <a:endParaRPr lang="es-ES_tradnl" sz="2400" dirty="0" smtClean="0"/>
          </a:p>
          <a:p>
            <a:r>
              <a:rPr lang="es-ES_tradnl" sz="2400" dirty="0" smtClean="0"/>
              <a:t>Representaci</a:t>
            </a:r>
            <a:r>
              <a:rPr lang="es-ES_tradnl" sz="2400" dirty="0" smtClean="0"/>
              <a:t>ón de mujeres en cine</a:t>
            </a:r>
          </a:p>
          <a:p>
            <a:r>
              <a:rPr lang="es-ES_tradnl" sz="2400" dirty="0" smtClean="0"/>
              <a:t>El cuerpo femenino-presentado en el cine clásico como objeto de deseo</a:t>
            </a:r>
          </a:p>
          <a:p>
            <a:r>
              <a:rPr lang="es-ES_tradnl" sz="2400" dirty="0" smtClean="0"/>
              <a:t>Estereotipos de la feminidad y masculinidad</a:t>
            </a:r>
          </a:p>
          <a:p>
            <a:r>
              <a:rPr lang="es-ES_tradnl" sz="2400" dirty="0" smtClean="0"/>
              <a:t>Falta de directoras o mujeres en la historia de cine</a:t>
            </a:r>
          </a:p>
          <a:p>
            <a:r>
              <a:rPr lang="es-ES_tradnl" sz="2400" dirty="0" smtClean="0"/>
              <a:t>Retos de mujeres en cine</a:t>
            </a:r>
          </a:p>
          <a:p>
            <a:pPr marL="18288" indent="0">
              <a:buNone/>
            </a:pPr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400" y="346265"/>
            <a:ext cx="8418960" cy="91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3600" dirty="0"/>
              <a:t>Parte 2: El cine de mujeres en España</a:t>
            </a:r>
          </a:p>
        </p:txBody>
      </p:sp>
      <p:pic>
        <p:nvPicPr>
          <p:cNvPr id="4" name="Picture 3" descr="69d448983e66a22dbaf93808d5a8ef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31" y="1995203"/>
            <a:ext cx="2854329" cy="428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5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5882" y="1589289"/>
            <a:ext cx="8309477" cy="4931540"/>
          </a:xfrm>
        </p:spPr>
        <p:txBody>
          <a:bodyPr>
            <a:normAutofit/>
          </a:bodyPr>
          <a:lstStyle/>
          <a:p>
            <a:r>
              <a:rPr lang="es-ES_tradnl" sz="2400" dirty="0"/>
              <a:t>“El numero de mujeres directoras no ha dejado crecer” </a:t>
            </a:r>
            <a:endParaRPr lang="es-ES_tradnl" sz="2400" dirty="0" smtClean="0"/>
          </a:p>
          <a:p>
            <a:pPr marL="18288" indent="0">
              <a:buNone/>
            </a:pPr>
            <a:r>
              <a:rPr lang="es-ES_tradnl" sz="2400" dirty="0" smtClean="0"/>
              <a:t>(</a:t>
            </a:r>
            <a:r>
              <a:rPr lang="es-ES_tradnl" sz="2400" dirty="0"/>
              <a:t>p.288)</a:t>
            </a:r>
          </a:p>
          <a:p>
            <a:r>
              <a:rPr lang="es-ES_tradnl" sz="2400" dirty="0"/>
              <a:t>El el siglo XXI- CIMA (asociación de mujeres cineastas y medios audiovisuales)</a:t>
            </a:r>
          </a:p>
          <a:p>
            <a:r>
              <a:rPr lang="es-ES_tradnl" sz="2400" dirty="0" err="1"/>
              <a:t>Ginocentralización</a:t>
            </a:r>
            <a:r>
              <a:rPr lang="es-ES_tradnl" sz="2400" dirty="0"/>
              <a:t> </a:t>
            </a:r>
            <a:endParaRPr lang="es-ES_tradnl" sz="2400" dirty="0" smtClean="0"/>
          </a:p>
          <a:p>
            <a:r>
              <a:rPr lang="es-ES_tradnl" sz="2400" dirty="0" smtClean="0"/>
              <a:t>Existencia y experiencia de mujeres</a:t>
            </a:r>
            <a:endParaRPr lang="es-ES_tradnl" sz="2400" dirty="0"/>
          </a:p>
          <a:p>
            <a:r>
              <a:rPr lang="es-ES_tradnl" sz="2400" dirty="0"/>
              <a:t>Cuestiona los parámetros tradicionales como sexualidad y deseo de maternidad </a:t>
            </a:r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400" y="346265"/>
            <a:ext cx="8418960" cy="91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3600" dirty="0"/>
              <a:t>Parte 2: El cine de mujeres en España</a:t>
            </a:r>
          </a:p>
        </p:txBody>
      </p:sp>
    </p:spTree>
    <p:extLst>
      <p:ext uri="{BB962C8B-B14F-4D97-AF65-F5344CB8AC3E}">
        <p14:creationId xmlns:p14="http://schemas.microsoft.com/office/powerpoint/2010/main" val="387983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137" y="1885538"/>
            <a:ext cx="7543800" cy="4242467"/>
          </a:xfrm>
        </p:spPr>
        <p:txBody>
          <a:bodyPr>
            <a:normAutofit/>
          </a:bodyPr>
          <a:lstStyle/>
          <a:p>
            <a:r>
              <a:rPr lang="es-ES_tradnl" sz="2400" i="1" dirty="0" smtClean="0"/>
              <a:t>Margarita y el lobo </a:t>
            </a:r>
            <a:r>
              <a:rPr lang="es-ES_tradnl" sz="2400" dirty="0" smtClean="0"/>
              <a:t>(1969)</a:t>
            </a:r>
          </a:p>
          <a:p>
            <a:pPr lvl="1"/>
            <a:r>
              <a:rPr lang="es-ES_tradnl" sz="2400" dirty="0" smtClean="0"/>
              <a:t>Primera pel</a:t>
            </a:r>
            <a:r>
              <a:rPr lang="es-ES_tradnl" sz="2400" dirty="0" smtClean="0"/>
              <a:t>ícula feminista del cine español</a:t>
            </a:r>
            <a:endParaRPr lang="es-ES_tradnl" sz="2400" dirty="0" smtClean="0"/>
          </a:p>
          <a:p>
            <a:r>
              <a:rPr lang="es-ES_tradnl" sz="2400" dirty="0" smtClean="0"/>
              <a:t>Retos de Cecilia </a:t>
            </a:r>
          </a:p>
          <a:p>
            <a:r>
              <a:rPr lang="es-ES_tradnl" sz="2400" dirty="0" smtClean="0"/>
              <a:t>No aparezca en recientes antológicas o diccionarios porque el pasado de censura </a:t>
            </a:r>
          </a:p>
          <a:p>
            <a:r>
              <a:rPr lang="es-ES_tradnl" sz="2400" dirty="0" smtClean="0"/>
              <a:t>Buen ejemplo de resistencia cultural </a:t>
            </a:r>
          </a:p>
          <a:p>
            <a:r>
              <a:rPr lang="es-ES_tradnl" sz="2400" dirty="0" smtClean="0"/>
              <a:t>Muestra el concepto de la feminidad normativa construida bajo el franquismo</a:t>
            </a:r>
            <a:endParaRPr lang="es-ES_tradnl" sz="2400" dirty="0"/>
          </a:p>
          <a:p>
            <a:endParaRPr lang="es-ES_tradnl" i="1" dirty="0" smtClean="0"/>
          </a:p>
          <a:p>
            <a:endParaRPr lang="es-ES_tradnl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137" y="301162"/>
            <a:ext cx="8741554" cy="15581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3600" dirty="0"/>
              <a:t>Parte 3: Los primeros pasos. </a:t>
            </a:r>
            <a:r>
              <a:rPr lang="es-ES_tradnl" sz="3600" dirty="0" smtClean="0"/>
              <a:t>La </a:t>
            </a:r>
            <a:r>
              <a:rPr lang="es-ES_tradnl" sz="3600" dirty="0"/>
              <a:t>narrativa feminista de Cecilia Bartolomé</a:t>
            </a:r>
          </a:p>
        </p:txBody>
      </p:sp>
    </p:spTree>
    <p:extLst>
      <p:ext uri="{BB962C8B-B14F-4D97-AF65-F5344CB8AC3E}">
        <p14:creationId xmlns:p14="http://schemas.microsoft.com/office/powerpoint/2010/main" val="185039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138" y="1885539"/>
            <a:ext cx="5440336" cy="4798672"/>
          </a:xfrm>
        </p:spPr>
        <p:txBody>
          <a:bodyPr>
            <a:normAutofit/>
          </a:bodyPr>
          <a:lstStyle/>
          <a:p>
            <a:r>
              <a:rPr lang="es-ES_tradnl" dirty="0" smtClean="0"/>
              <a:t>Cecilia expone las contradicciones culturales a las que las mujeres deben enfrentarse como sujetos sociales</a:t>
            </a:r>
          </a:p>
          <a:p>
            <a:r>
              <a:rPr lang="es-ES_tradnl" dirty="0" smtClean="0"/>
              <a:t>Dos facetas de representaci</a:t>
            </a:r>
            <a:r>
              <a:rPr lang="es-ES_tradnl" dirty="0" smtClean="0"/>
              <a:t>ón de mujeres:</a:t>
            </a:r>
          </a:p>
          <a:p>
            <a:pPr lvl="1"/>
            <a:r>
              <a:rPr lang="es-ES_tradnl" dirty="0" smtClean="0"/>
              <a:t>“Una mujer que es a la</a:t>
            </a:r>
            <a:r>
              <a:rPr lang="es-ES_tradnl" dirty="0" smtClean="0"/>
              <a:t> vez una y otra, que est</a:t>
            </a:r>
            <a:r>
              <a:rPr lang="es-ES_tradnl" dirty="0" smtClean="0"/>
              <a:t>á, al mismo tiempo dentro y fuera de la ideología.” (p. 290)</a:t>
            </a:r>
            <a:endParaRPr lang="es-ES_tradnl" dirty="0" smtClean="0"/>
          </a:p>
          <a:p>
            <a:r>
              <a:rPr lang="es-ES_tradnl" dirty="0" smtClean="0"/>
              <a:t>Cambios de perspectiva</a:t>
            </a:r>
          </a:p>
          <a:p>
            <a:r>
              <a:rPr lang="es-ES_tradnl" dirty="0" smtClean="0"/>
              <a:t>“Cuestiona los c</a:t>
            </a:r>
            <a:r>
              <a:rPr lang="es-ES_tradnl" dirty="0" smtClean="0"/>
              <a:t>ódigos culturales para mostrar cómo lo social, lo sexual y lo político están entrelazados en la constitución de las relaciones de género.” (p. 291)</a:t>
            </a:r>
          </a:p>
          <a:p>
            <a:r>
              <a:rPr lang="es-ES_tradnl" dirty="0" smtClean="0"/>
              <a:t>Roles tradicionales </a:t>
            </a:r>
            <a:endParaRPr lang="es-ES_trad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137" y="301162"/>
            <a:ext cx="8741554" cy="15581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3600" dirty="0"/>
              <a:t>Parte 3: Los primeros pasos. </a:t>
            </a:r>
            <a:r>
              <a:rPr lang="es-ES_tradnl" sz="3600" dirty="0" smtClean="0"/>
              <a:t>La </a:t>
            </a:r>
            <a:r>
              <a:rPr lang="es-ES_tradnl" sz="3600" dirty="0"/>
              <a:t>narrativa feminista de Cecilia Bartolomé</a:t>
            </a:r>
          </a:p>
        </p:txBody>
      </p:sp>
      <p:pic>
        <p:nvPicPr>
          <p:cNvPr id="4" name="Picture 3" descr="margarit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74" y="1885539"/>
            <a:ext cx="3434902" cy="1816400"/>
          </a:xfrm>
          <a:prstGeom prst="rect">
            <a:avLst/>
          </a:prstGeom>
        </p:spPr>
      </p:pic>
      <p:pic>
        <p:nvPicPr>
          <p:cNvPr id="5" name="Picture 4" descr="margarit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140" y="4438316"/>
            <a:ext cx="3197707" cy="17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42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673</TotalTime>
  <Words>910</Words>
  <Application>Microsoft Macintosh PowerPoint</Application>
  <PresentationFormat>On-screen Show (4:3)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Elemental</vt:lpstr>
      <vt:lpstr>Presentación del articulo: Los discursos fílmicos de las cineastas en España  por Silvia Guillamón Carrasco </vt:lpstr>
      <vt:lpstr>El articulo…</vt:lpstr>
      <vt:lpstr>Estructura del articulo…</vt:lpstr>
      <vt:lpstr>Parte 1: Introducción</vt:lpstr>
      <vt:lpstr>Parte 1: Introducción</vt:lpstr>
      <vt:lpstr>Parte 2: El cine de mujeres en España</vt:lpstr>
      <vt:lpstr>Parte 2: El cine de mujeres en España</vt:lpstr>
      <vt:lpstr>Parte 3: Los primeros pasos. La narrativa feminista de Cecilia Bartolomé</vt:lpstr>
      <vt:lpstr>Parte 3: Los primeros pasos. La narrativa feminista de Cecilia Bartolomé</vt:lpstr>
      <vt:lpstr>Parte 4: Los años ochenta. Narrativas divergentes, convergencias discursivas</vt:lpstr>
      <vt:lpstr>Parte 4: Los años ochenta. Narrativas divergentes, convergencias discursivas</vt:lpstr>
      <vt:lpstr>Parte 4: Los años ochenta. Narrativas divergentes, convergencias discursivas</vt:lpstr>
      <vt:lpstr>Parte 5: La generación de la democracia. Hacia una nueva representación de la feminidad </vt:lpstr>
      <vt:lpstr>Parte 5: La generación de la democracia. Hacia una nueva representación de la feminidad </vt:lpstr>
      <vt:lpstr>Parte 5: La generación de la democracia. Hacia una nueva representación de la feminidad </vt:lpstr>
      <vt:lpstr>Evaluación… </vt:lpstr>
      <vt:lpstr>Trabajos citados…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del articulo: Los discursos fílmicos de las cineastas en España  por Silvia Guillamón Carrasco </dc:title>
  <dc:creator>Jessica </dc:creator>
  <cp:lastModifiedBy>Jessica </cp:lastModifiedBy>
  <cp:revision>29</cp:revision>
  <dcterms:created xsi:type="dcterms:W3CDTF">2017-05-17T04:30:03Z</dcterms:created>
  <dcterms:modified xsi:type="dcterms:W3CDTF">2017-05-17T15:51:03Z</dcterms:modified>
</cp:coreProperties>
</file>