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notesMasterIdLst>
    <p:notesMasterId r:id="rId11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87" autoAdjust="0"/>
  </p:normalViewPr>
  <p:slideViewPr>
    <p:cSldViewPr snapToGrid="0" snapToObjects="1">
      <p:cViewPr varScale="1">
        <p:scale>
          <a:sx n="124" d="100"/>
          <a:sy n="124" d="100"/>
        </p:scale>
        <p:origin x="-12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A7017-CC33-9941-A98C-35BD3C5F3D41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6AF8B-02C8-194E-9A41-524900CF4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1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Rosario </a:t>
            </a:r>
            <a:r>
              <a:rPr lang="en-US" dirty="0" err="1" smtClean="0"/>
              <a:t>Castellanos</a:t>
            </a:r>
            <a:r>
              <a:rPr lang="en-US" dirty="0" smtClean="0"/>
              <a:t> era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poeta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autor</a:t>
            </a:r>
            <a:r>
              <a:rPr lang="en-US" baseline="0" dirty="0" smtClean="0"/>
              <a:t> de M</a:t>
            </a:r>
            <a:r>
              <a:rPr lang="en-US" baseline="0" dirty="0" smtClean="0"/>
              <a:t>éxico </a:t>
            </a:r>
            <a:r>
              <a:rPr lang="en-US" baseline="0" dirty="0" err="1" smtClean="0"/>
              <a:t>durante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siglo</a:t>
            </a:r>
            <a:r>
              <a:rPr lang="en-US" baseline="0" dirty="0" smtClean="0"/>
              <a:t>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AF8B-02C8-194E-9A41-524900CF42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73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1200" dirty="0" smtClean="0"/>
              <a:t>Nació: 25 Mayo 1925 en la Cuidad de México </a:t>
            </a:r>
          </a:p>
          <a:p>
            <a:r>
              <a:rPr lang="es-ES_tradnl" sz="1200" dirty="0" smtClean="0"/>
              <a:t>Vivía al rancho de su familia en Comitán, Chiapas, México</a:t>
            </a:r>
          </a:p>
          <a:p>
            <a:r>
              <a:rPr lang="es-ES_tradnl" sz="1200" dirty="0" smtClean="0"/>
              <a:t>-Ella no le</a:t>
            </a:r>
            <a:r>
              <a:rPr lang="es-ES_tradnl" sz="1200" baseline="0" dirty="0" smtClean="0"/>
              <a:t> gust</a:t>
            </a:r>
            <a:r>
              <a:rPr lang="es-ES_tradnl" sz="1200" baseline="0" dirty="0" smtClean="0"/>
              <a:t>ó su mama porque ella no tenía ideales igualdad con mujeres y hombres</a:t>
            </a:r>
            <a:endParaRPr lang="es-ES_tradnl" sz="1200" dirty="0" smtClean="0"/>
          </a:p>
          <a:p>
            <a:r>
              <a:rPr lang="es-ES_tradnl" sz="1200" dirty="0" smtClean="0"/>
              <a:t>Murió: 7 Agosto 1974 en Tel Aviv </a:t>
            </a:r>
          </a:p>
          <a:p>
            <a:r>
              <a:rPr lang="es-ES_tradnl" sz="1200" dirty="0" smtClean="0"/>
              <a:t>49 años</a:t>
            </a:r>
          </a:p>
          <a:p>
            <a:r>
              <a:rPr lang="es-ES_tradnl" sz="1200" dirty="0" smtClean="0"/>
              <a:t>Murió en un accidente eléctrica, hay sospecha de suicidio</a:t>
            </a:r>
          </a:p>
          <a:p>
            <a:r>
              <a:rPr lang="es-ES_tradnl" sz="1200" dirty="0" smtClean="0"/>
              <a:t>-Pero no hay evidencia</a:t>
            </a:r>
            <a:r>
              <a:rPr lang="es-ES_tradnl" sz="1200" baseline="0" dirty="0" smtClean="0"/>
              <a:t> para esta conclusi</a:t>
            </a:r>
            <a:r>
              <a:rPr lang="es-ES_tradnl" sz="1200" baseline="0" dirty="0" smtClean="0"/>
              <a:t>ón </a:t>
            </a:r>
            <a:endParaRPr lang="es-ES_tradnl" sz="1200" dirty="0" smtClean="0"/>
          </a:p>
          <a:p>
            <a:r>
              <a:rPr lang="es-ES_tradnl" sz="1200" dirty="0" smtClean="0"/>
              <a:t>Una voz profunda en literatura mexicana</a:t>
            </a:r>
          </a:p>
          <a:p>
            <a:r>
              <a:rPr lang="es-ES_tradnl" sz="1200" dirty="0" smtClean="0"/>
              <a:t>-En</a:t>
            </a:r>
            <a:r>
              <a:rPr lang="es-ES_tradnl" sz="1200" baseline="0" dirty="0" smtClean="0"/>
              <a:t> el siglo pasado</a:t>
            </a:r>
            <a:endParaRPr lang="es-ES_tradnl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AF8B-02C8-194E-9A41-524900CF42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92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Bal</a:t>
            </a:r>
            <a:r>
              <a:rPr lang="en-US" dirty="0" err="1" smtClean="0"/>
              <a:t>ún</a:t>
            </a:r>
            <a:r>
              <a:rPr lang="en-US" dirty="0" smtClean="0"/>
              <a:t> </a:t>
            </a:r>
            <a:r>
              <a:rPr lang="en-US" dirty="0" err="1" smtClean="0"/>
              <a:t>Canán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6AF8B-02C8-194E-9A41-524900CF42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11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1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Embo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2" y="1904999"/>
            <a:ext cx="6938963" cy="1582271"/>
          </a:xfrm>
        </p:spPr>
        <p:txBody>
          <a:bodyPr anchor="b" anchorCtr="0"/>
          <a:lstStyle>
            <a:lvl1pPr>
              <a:lnSpc>
                <a:spcPct val="95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3487271"/>
            <a:ext cx="6938961" cy="1143000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5715000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5715000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5715000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AccentBot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4686766"/>
            <a:ext cx="7315200" cy="400705"/>
          </a:xfrm>
          <a:prstGeom prst="rect">
            <a:avLst/>
          </a:prstGeom>
        </p:spPr>
      </p:pic>
      <p:pic>
        <p:nvPicPr>
          <p:cNvPr id="10" name="Picture 9" descr="coverAccentTop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619136"/>
            <a:ext cx="7315200" cy="39138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754083" y="673398"/>
            <a:ext cx="742950" cy="361950"/>
          </a:xfrm>
          <a:prstGeom prst="rect">
            <a:avLst/>
          </a:prstGeom>
          <a:noFill/>
        </p:spPr>
      </p:pic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754083" y="5636584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4169" y="5636584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4169" y="673398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3429000" cy="137160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81121" y="914400"/>
            <a:ext cx="3108960" cy="4815841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667001"/>
            <a:ext cx="3429000" cy="2895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500"/>
              </a:spcBef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caption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2326341"/>
            <a:ext cx="3429000" cy="24030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752600" y="565897"/>
            <a:ext cx="742950" cy="361950"/>
          </a:xfrm>
          <a:prstGeom prst="rect">
            <a:avLst/>
          </a:prstGeom>
          <a:noFill/>
        </p:spPr>
      </p:pic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752600" y="4128247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8450" y="4128247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8450" y="565897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406153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780826"/>
            <a:ext cx="45720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9BD3-E57B-4194-A545-2804EB95D970}" type="slidenum">
              <a:rPr lang="en-US" smtClean="0"/>
              <a:t>‹#›</a:t>
            </a:fld>
            <a:endParaRPr lang="en-US"/>
          </a:p>
        </p:txBody>
      </p:sp>
      <p:pic>
        <p:nvPicPr>
          <p:cNvPr id="6146" name="Picture 2" descr="captionLong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5204012"/>
            <a:ext cx="6362700" cy="2476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993402" y="4128247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07649" y="4128247"/>
            <a:ext cx="742950" cy="361950"/>
          </a:xfrm>
          <a:prstGeom prst="rect">
            <a:avLst/>
          </a:prstGeom>
          <a:noFill/>
        </p:spPr>
      </p:pic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93402" y="565897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7649" y="565897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406153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780826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pic>
        <p:nvPicPr>
          <p:cNvPr id="6146" name="Picture 2" descr="captionLong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5204012"/>
            <a:ext cx="6362700" cy="247650"/>
          </a:xfrm>
          <a:prstGeom prst="rect">
            <a:avLst/>
          </a:prstGeom>
          <a:noFill/>
        </p:spPr>
      </p:pic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912659" y="780826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084294"/>
            <a:ext cx="7543800" cy="3639670"/>
          </a:xfrm>
        </p:spPr>
        <p:txBody>
          <a:bodyPr vert="eaVert"/>
          <a:lstStyle>
            <a:lvl5pPr>
              <a:defRPr/>
            </a:lvl5pPr>
            <a:lvl6pPr marL="2286000">
              <a:defRPr/>
            </a:lvl6pPr>
            <a:lvl7pPr marL="2286000">
              <a:defRPr/>
            </a:lvl7pPr>
            <a:lvl8pPr marL="2286000">
              <a:defRPr/>
            </a:lvl8pPr>
            <a:lvl9pPr marL="22860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922048"/>
            <a:ext cx="1676400" cy="4814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22048"/>
            <a:ext cx="5638800" cy="481488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pic>
        <p:nvPicPr>
          <p:cNvPr id="5122" name="Picture 2" descr="verticalAcc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6225" y="860612"/>
            <a:ext cx="247364" cy="49377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Embo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519" y="4038600"/>
            <a:ext cx="6938963" cy="1174376"/>
          </a:xfrm>
        </p:spPr>
        <p:txBody>
          <a:bodyPr anchor="b" anchorCtr="0">
            <a:noAutofit/>
          </a:bodyPr>
          <a:lstStyle>
            <a:lvl1pPr>
              <a:lnSpc>
                <a:spcPct val="95000"/>
              </a:lnSpc>
              <a:defRPr sz="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2520" y="5212977"/>
            <a:ext cx="6938961" cy="775447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6214969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6214969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214969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AccentBot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915801"/>
            <a:ext cx="7315200" cy="400705"/>
          </a:xfrm>
          <a:prstGeom prst="rect">
            <a:avLst/>
          </a:prstGeom>
        </p:spPr>
      </p:pic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1188720" y="1004455"/>
            <a:ext cx="6766560" cy="2729345"/>
          </a:xfrm>
          <a:solidFill>
            <a:schemeClr val="bg2"/>
          </a:solidFill>
          <a:ln w="127000">
            <a:solidFill>
              <a:schemeClr val="tx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2" y="1904998"/>
            <a:ext cx="6938964" cy="158227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012" y="3487271"/>
            <a:ext cx="6938960" cy="11430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SzPct val="100000"/>
              <a:buFont typeface="Wingdings" pitchFamily="2" charset="2"/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SectionAccent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18488"/>
            <a:ext cx="7315200" cy="356382"/>
          </a:xfrm>
          <a:prstGeom prst="rect">
            <a:avLst/>
          </a:prstGeom>
          <a:noFill/>
        </p:spPr>
      </p:pic>
      <p:pic>
        <p:nvPicPr>
          <p:cNvPr id="1027" name="Picture 3" descr="SectionAccent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690872"/>
            <a:ext cx="7315200" cy="35638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84293"/>
            <a:ext cx="3429000" cy="3639312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6106" y="2084293"/>
            <a:ext cx="3429000" cy="3639312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5013" indent="-282575">
              <a:defRPr sz="1800"/>
            </a:lvl7pPr>
            <a:lvl8pPr marL="2287588" indent="-282575">
              <a:defRPr sz="1800"/>
            </a:lvl8pPr>
            <a:lvl9pPr marL="2568575" indent="-2809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1100" y="1839913"/>
            <a:ext cx="2743200" cy="90328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2971800"/>
            <a:ext cx="3429000" cy="2751804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4163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9006" y="1839913"/>
            <a:ext cx="2743200" cy="90328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6106" y="2971800"/>
            <a:ext cx="3429000" cy="2751804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 descr="comparisonRu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7775" y="2686050"/>
            <a:ext cx="2609850" cy="133350"/>
          </a:xfrm>
          <a:prstGeom prst="rect">
            <a:avLst/>
          </a:prstGeom>
          <a:noFill/>
        </p:spPr>
      </p:pic>
      <p:pic>
        <p:nvPicPr>
          <p:cNvPr id="12" name="Picture 2" descr="comparisonRu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5681" y="2686050"/>
            <a:ext cx="2609850" cy="1333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3429000" cy="137160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6106" y="914400"/>
            <a:ext cx="3429000" cy="4815841"/>
          </a:xfrm>
        </p:spPr>
        <p:txBody>
          <a:bodyPr>
            <a:normAutofit/>
          </a:bodyPr>
          <a:lstStyle>
            <a:lvl1pPr marL="341313" indent="-341313">
              <a:defRPr sz="2200"/>
            </a:lvl1pPr>
            <a:lvl2pPr marL="631825" indent="-284163">
              <a:defRPr sz="2000"/>
            </a:lvl2pPr>
            <a:lvl3pPr marL="914400" indent="-284163">
              <a:defRPr sz="1800"/>
            </a:lvl3pPr>
            <a:lvl4pPr marL="1196975" indent="-284163">
              <a:defRPr sz="1800"/>
            </a:lvl4pPr>
            <a:lvl5pPr marL="1487488" indent="-284163">
              <a:defRPr sz="1800"/>
            </a:lvl5pPr>
            <a:lvl6pPr marL="1770063" indent="-284163">
              <a:defRPr sz="1800"/>
            </a:lvl6pPr>
            <a:lvl7pPr marL="2060575" indent="-284163">
              <a:defRPr sz="1800"/>
            </a:lvl7pPr>
            <a:lvl8pPr marL="2344738" indent="-284163">
              <a:defRPr sz="1800"/>
            </a:lvl8pPr>
            <a:lvl9pPr marL="2627313" indent="-2841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667001"/>
            <a:ext cx="3429000" cy="2895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pic>
        <p:nvPicPr>
          <p:cNvPr id="3074" name="Picture 2" descr="captionAcc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326341"/>
            <a:ext cx="3429000" cy="24030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Edging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381000"/>
            <a:ext cx="7543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84294"/>
            <a:ext cx="6949440" cy="3639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118412"/>
            <a:ext cx="2133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11/15/16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18412"/>
            <a:ext cx="2895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118412"/>
            <a:ext cx="4572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SzPct val="100000"/>
        <a:buFont typeface="Wingdings" pitchFamily="2" charset="2"/>
        <a:buChar char="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8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9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4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worldcat.org/oclc/273291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g"/><Relationship Id="rId3" Type="http://schemas.openxmlformats.org/officeDocument/2006/relationships/image" Target="../media/image2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Rosario </a:t>
            </a:r>
            <a:r>
              <a:rPr lang="en-US" dirty="0" err="1" smtClean="0"/>
              <a:t>Castellanos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Jess Huntsman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129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stellanos_rosari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90" y="399421"/>
            <a:ext cx="7784308" cy="605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532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_tradnl" dirty="0" smtClean="0"/>
              <a:t>Vida Temprana</a:t>
            </a:r>
            <a:endParaRPr lang="es-ES_tradnl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6367" y="2084293"/>
            <a:ext cx="5970051" cy="4224503"/>
          </a:xfrm>
        </p:spPr>
        <p:txBody>
          <a:bodyPr>
            <a:normAutofit fontScale="85000" lnSpcReduction="20000"/>
          </a:bodyPr>
          <a:lstStyle/>
          <a:p>
            <a:r>
              <a:rPr lang="es-ES_tradnl" sz="2600" dirty="0" smtClean="0"/>
              <a:t>Naci</a:t>
            </a:r>
            <a:r>
              <a:rPr lang="es-ES_tradnl" sz="2600" dirty="0" smtClean="0"/>
              <a:t>ó: 25 Mayo 1925 en la Cuidad de México </a:t>
            </a:r>
          </a:p>
          <a:p>
            <a:r>
              <a:rPr lang="es-ES_tradnl" sz="2600" dirty="0" smtClean="0"/>
              <a:t>Vivía al rancho de su familia en Comitán, Chiapas, México</a:t>
            </a:r>
          </a:p>
          <a:p>
            <a:r>
              <a:rPr lang="es-ES_tradnl" sz="2600" dirty="0" smtClean="0"/>
              <a:t>Introvertida</a:t>
            </a:r>
            <a:endParaRPr lang="es-ES_tradnl" sz="2600" dirty="0"/>
          </a:p>
          <a:p>
            <a:r>
              <a:rPr lang="es-ES_tradnl" sz="2600" dirty="0" smtClean="0"/>
              <a:t>Murió: 7 Agosto 1974 en Tel Aviv, Israel (49 años)</a:t>
            </a:r>
          </a:p>
          <a:p>
            <a:r>
              <a:rPr lang="es-ES_tradnl" sz="2600" dirty="0" smtClean="0"/>
              <a:t>Murió en un accidente eléctrico, hay sospecha de suicidio</a:t>
            </a:r>
          </a:p>
          <a:p>
            <a:r>
              <a:rPr lang="es-ES_tradnl" sz="2600" dirty="0" smtClean="0"/>
              <a:t>Una voz profunda en literatura mexicana durante el siglo XX</a:t>
            </a:r>
          </a:p>
          <a:p>
            <a:pPr marL="0" indent="0">
              <a:buNone/>
            </a:pPr>
            <a:endParaRPr lang="es-ES_tradnl" sz="2400" dirty="0" smtClean="0"/>
          </a:p>
          <a:p>
            <a:endParaRPr lang="es-ES_tradnl" dirty="0" smtClean="0"/>
          </a:p>
          <a:p>
            <a:endParaRPr lang="es-ES_tradnl" dirty="0"/>
          </a:p>
        </p:txBody>
      </p:sp>
      <p:pic>
        <p:nvPicPr>
          <p:cNvPr id="6" name="Picture 5" descr="Rosario_Castellano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806" y="381000"/>
            <a:ext cx="2548001" cy="389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805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_tradnl" dirty="0" smtClean="0"/>
              <a:t>Escuela y trabajos</a:t>
            </a:r>
            <a:endParaRPr lang="es-ES_tradnl" dirty="0"/>
          </a:p>
        </p:txBody>
      </p:sp>
      <p:pic>
        <p:nvPicPr>
          <p:cNvPr id="4" name="Content Placeholder 3" descr="castellanos-2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14" r="21414"/>
          <a:stretch>
            <a:fillRect/>
          </a:stretch>
        </p:blipFill>
        <p:spPr>
          <a:xfrm>
            <a:off x="6227445" y="264637"/>
            <a:ext cx="2751309" cy="2920056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83281" y="1992119"/>
            <a:ext cx="5644164" cy="4316678"/>
          </a:xfrm>
        </p:spPr>
        <p:txBody>
          <a:bodyPr>
            <a:noAutofit/>
          </a:bodyPr>
          <a:lstStyle/>
          <a:p>
            <a:r>
              <a:rPr lang="es-ES_tradnl" sz="2200" dirty="0" smtClean="0"/>
              <a:t>Preocupándose </a:t>
            </a:r>
            <a:r>
              <a:rPr lang="es-ES_tradnl" sz="2200" dirty="0"/>
              <a:t>de las condiciones de vida de los indígenas y de las mujeres en </a:t>
            </a:r>
            <a:r>
              <a:rPr lang="es-ES_tradnl" sz="2200" dirty="0" smtClean="0"/>
              <a:t>M</a:t>
            </a:r>
            <a:r>
              <a:rPr lang="es-ES_tradnl" sz="2200" dirty="0" smtClean="0"/>
              <a:t>éxico</a:t>
            </a:r>
            <a:endParaRPr lang="es-ES_tradnl" sz="2200" dirty="0"/>
          </a:p>
          <a:p>
            <a:r>
              <a:rPr lang="es-ES_tradnl" sz="2200" dirty="0" smtClean="0"/>
              <a:t>Cuando tenía 16 años, estudió y enseñó filosofía y literatura </a:t>
            </a:r>
            <a:r>
              <a:rPr lang="es-ES_tradnl" sz="2200" dirty="0"/>
              <a:t>en la Universidad Autónoma de México </a:t>
            </a:r>
            <a:r>
              <a:rPr lang="es-ES_tradnl" sz="2200" dirty="0" smtClean="0"/>
              <a:t>y en universidades de los Estados Unidos</a:t>
            </a:r>
          </a:p>
          <a:p>
            <a:r>
              <a:rPr lang="es-ES_tradnl" sz="2200" dirty="0"/>
              <a:t>Trabajó en el Instituto Indigenista Nacional en Chiapas y en Ciudad de </a:t>
            </a:r>
            <a:r>
              <a:rPr lang="es-ES_tradnl" sz="2200" dirty="0" smtClean="0"/>
              <a:t>México</a:t>
            </a:r>
          </a:p>
          <a:p>
            <a:r>
              <a:rPr lang="es-ES_tradnl" sz="2200" dirty="0"/>
              <a:t>Dedicada a la docencia y a la promoción de la cultura en diversas instituciones </a:t>
            </a:r>
            <a:r>
              <a:rPr lang="es-ES_tradnl" sz="2200" dirty="0" smtClean="0"/>
              <a:t>oficiales</a:t>
            </a:r>
          </a:p>
          <a:p>
            <a:r>
              <a:rPr lang="es-ES_tradnl" sz="2200" dirty="0" smtClean="0"/>
              <a:t> En 1971 </a:t>
            </a:r>
            <a:r>
              <a:rPr lang="es-ES_tradnl" sz="2200" dirty="0"/>
              <a:t>fue nombrada embajadora </a:t>
            </a:r>
            <a:r>
              <a:rPr lang="es-ES_tradnl" sz="2200" dirty="0" smtClean="0"/>
              <a:t>de Israel</a:t>
            </a:r>
            <a:endParaRPr lang="es-ES_tradnl" sz="2200" dirty="0"/>
          </a:p>
        </p:txBody>
      </p:sp>
    </p:spTree>
    <p:extLst>
      <p:ext uri="{BB962C8B-B14F-4D97-AF65-F5344CB8AC3E}">
        <p14:creationId xmlns:p14="http://schemas.microsoft.com/office/powerpoint/2010/main" val="3450978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_tradnl" dirty="0" smtClean="0"/>
              <a:t>Obras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125" y="2084294"/>
            <a:ext cx="4915072" cy="4204306"/>
          </a:xfrm>
        </p:spPr>
        <p:txBody>
          <a:bodyPr>
            <a:noAutofit/>
          </a:bodyPr>
          <a:lstStyle/>
          <a:p>
            <a:r>
              <a:rPr lang="es-ES_tradnl" sz="2400" i="1" dirty="0" smtClean="0"/>
              <a:t>El eterno femenino </a:t>
            </a:r>
            <a:r>
              <a:rPr lang="es-ES_tradnl" sz="2400" dirty="0" smtClean="0"/>
              <a:t>(1975)- teatro</a:t>
            </a:r>
          </a:p>
          <a:p>
            <a:r>
              <a:rPr lang="es-ES_tradnl" sz="2400" i="1" dirty="0" err="1" smtClean="0"/>
              <a:t>Balún</a:t>
            </a:r>
            <a:r>
              <a:rPr lang="es-ES_tradnl" sz="2400" i="1" dirty="0" smtClean="0"/>
              <a:t> </a:t>
            </a:r>
            <a:r>
              <a:rPr lang="es-ES_tradnl" sz="2400" i="1" dirty="0" err="1" smtClean="0"/>
              <a:t>Canán</a:t>
            </a:r>
            <a:r>
              <a:rPr lang="es-ES_tradnl" sz="2400" dirty="0"/>
              <a:t> </a:t>
            </a:r>
            <a:r>
              <a:rPr lang="es-ES_tradnl" sz="2400" dirty="0" smtClean="0"/>
              <a:t>(1957)- novela</a:t>
            </a:r>
            <a:endParaRPr lang="es-ES_tradnl" sz="2400" dirty="0" smtClean="0">
              <a:hlinkClick r:id="rId2"/>
            </a:endParaRPr>
          </a:p>
          <a:p>
            <a:r>
              <a:rPr lang="es-ES_tradnl" sz="2400" i="1" dirty="0" smtClean="0"/>
              <a:t>Rito de iniciación</a:t>
            </a:r>
            <a:r>
              <a:rPr lang="es-ES_tradnl" sz="2400" dirty="0"/>
              <a:t> </a:t>
            </a:r>
            <a:r>
              <a:rPr lang="es-ES_tradnl" sz="2400" dirty="0" smtClean="0"/>
              <a:t>(1996)- novela </a:t>
            </a:r>
          </a:p>
          <a:p>
            <a:r>
              <a:rPr lang="es-ES_tradnl" sz="2400" i="1" dirty="0" smtClean="0"/>
              <a:t>Ciudad real</a:t>
            </a:r>
            <a:r>
              <a:rPr lang="es-ES_tradnl" sz="2400" dirty="0"/>
              <a:t> </a:t>
            </a:r>
            <a:r>
              <a:rPr lang="es-ES_tradnl" sz="2400" dirty="0" smtClean="0"/>
              <a:t>(1960)- cuento</a:t>
            </a:r>
          </a:p>
          <a:p>
            <a:r>
              <a:rPr lang="es-ES_tradnl" sz="2400" i="1" dirty="0" smtClean="0"/>
              <a:t>Oficio de tinieblas </a:t>
            </a:r>
            <a:r>
              <a:rPr lang="es-ES_tradnl" sz="2400" dirty="0" smtClean="0"/>
              <a:t>(1962)- novela</a:t>
            </a:r>
          </a:p>
          <a:p>
            <a:r>
              <a:rPr lang="es-ES_tradnl" sz="2400" i="1" dirty="0" smtClean="0"/>
              <a:t>De la vigilia estéril</a:t>
            </a:r>
            <a:r>
              <a:rPr lang="es-ES_tradnl" sz="2400" dirty="0"/>
              <a:t> (</a:t>
            </a:r>
            <a:r>
              <a:rPr lang="es-ES_tradnl" sz="2400" dirty="0" smtClean="0"/>
              <a:t>1950)- poema</a:t>
            </a:r>
          </a:p>
          <a:p>
            <a:r>
              <a:rPr lang="es-ES_tradnl" sz="2400" i="1" dirty="0" smtClean="0"/>
              <a:t>Poesía no eres tú: obra poética </a:t>
            </a:r>
            <a:r>
              <a:rPr lang="es-ES_tradnl" sz="2400" dirty="0" smtClean="0"/>
              <a:t>(1948-1971)-poemas</a:t>
            </a:r>
          </a:p>
          <a:p>
            <a:endParaRPr lang="es-ES_tradnl" sz="2400" dirty="0"/>
          </a:p>
        </p:txBody>
      </p:sp>
      <p:pic>
        <p:nvPicPr>
          <p:cNvPr id="5" name="Picture 4" descr="118736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774" y="3221741"/>
            <a:ext cx="2159000" cy="3556000"/>
          </a:xfrm>
          <a:prstGeom prst="rect">
            <a:avLst/>
          </a:prstGeom>
        </p:spPr>
      </p:pic>
      <p:pic>
        <p:nvPicPr>
          <p:cNvPr id="4" name="Picture 3" descr="51DrDE+6YSL._SX319_BO1,204,203,200_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077" y="0"/>
            <a:ext cx="2385966" cy="370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476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_tradnl" dirty="0" smtClean="0"/>
              <a:t>Logros de literatura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2084293"/>
            <a:ext cx="4481196" cy="4083371"/>
          </a:xfrm>
        </p:spPr>
        <p:txBody>
          <a:bodyPr>
            <a:noAutofit/>
          </a:bodyPr>
          <a:lstStyle/>
          <a:p>
            <a:r>
              <a:rPr lang="es-ES_tradnl" dirty="0" smtClean="0"/>
              <a:t>1958-el Premio Chiapas por </a:t>
            </a:r>
            <a:r>
              <a:rPr lang="es-ES_tradnl" dirty="0" err="1" smtClean="0"/>
              <a:t>Balún</a:t>
            </a:r>
            <a:r>
              <a:rPr lang="es-ES_tradnl" dirty="0" smtClean="0"/>
              <a:t> </a:t>
            </a:r>
            <a:r>
              <a:rPr lang="es-ES_tradnl" dirty="0" err="1" smtClean="0"/>
              <a:t>Canán</a:t>
            </a:r>
            <a:endParaRPr lang="es-ES_tradnl" dirty="0" smtClean="0"/>
          </a:p>
          <a:p>
            <a:r>
              <a:rPr lang="es-ES_tradnl" dirty="0" smtClean="0"/>
              <a:t> 1960- el Premio Xavier Villaurrutia por Ciudad Real. </a:t>
            </a:r>
          </a:p>
          <a:p>
            <a:r>
              <a:rPr lang="es-ES_tradnl" dirty="0" smtClean="0"/>
              <a:t>1962- el Premio Sor Juana Inés de la Cruz</a:t>
            </a:r>
          </a:p>
          <a:p>
            <a:r>
              <a:rPr lang="es-ES_tradnl" dirty="0" smtClean="0"/>
              <a:t>1967- el Premio Carlos </a:t>
            </a:r>
            <a:r>
              <a:rPr lang="es-ES_tradnl" dirty="0" err="1" smtClean="0"/>
              <a:t>Trouyet</a:t>
            </a:r>
            <a:r>
              <a:rPr lang="es-ES_tradnl" dirty="0" smtClean="0"/>
              <a:t> de Letras </a:t>
            </a:r>
          </a:p>
          <a:p>
            <a:r>
              <a:rPr lang="es-ES_tradnl" dirty="0" smtClean="0"/>
              <a:t>1971-el Premio Elías </a:t>
            </a:r>
            <a:r>
              <a:rPr lang="es-ES_tradnl" dirty="0" err="1" smtClean="0"/>
              <a:t>Sourasky</a:t>
            </a:r>
            <a:r>
              <a:rPr lang="es-ES_tradnl" dirty="0" smtClean="0"/>
              <a:t> de Letras</a:t>
            </a:r>
            <a:endParaRPr lang="es-ES_tradnl" dirty="0"/>
          </a:p>
        </p:txBody>
      </p:sp>
      <p:pic>
        <p:nvPicPr>
          <p:cNvPr id="4" name="Picture 3" descr="sem-gerardo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392" y="1752600"/>
            <a:ext cx="2052508" cy="337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946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_tradnl" dirty="0" smtClean="0"/>
              <a:t>El impacto hoy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7" y="2079310"/>
            <a:ext cx="5128057" cy="4350380"/>
          </a:xfrm>
        </p:spPr>
        <p:txBody>
          <a:bodyPr>
            <a:normAutofit fontScale="92500" lnSpcReduction="10000"/>
          </a:bodyPr>
          <a:lstStyle/>
          <a:p>
            <a:r>
              <a:rPr lang="es-ES_tradnl" sz="2400" dirty="0" smtClean="0"/>
              <a:t>El movimiento feminista:</a:t>
            </a:r>
          </a:p>
          <a:p>
            <a:pPr lvl="1"/>
            <a:r>
              <a:rPr lang="es-ES_tradnl" sz="2200" i="1" dirty="0" smtClean="0"/>
              <a:t>El eterno femenino- </a:t>
            </a:r>
            <a:r>
              <a:rPr lang="es-ES_tradnl" sz="2200" dirty="0" smtClean="0"/>
              <a:t>desacredita el pensamiento que las mujeres pierden su belleza y valor una vez que se casen</a:t>
            </a:r>
            <a:endParaRPr lang="es-ES_tradnl" sz="2200" dirty="0"/>
          </a:p>
          <a:p>
            <a:pPr lvl="1"/>
            <a:r>
              <a:rPr lang="es-ES_tradnl" sz="2200" dirty="0" smtClean="0"/>
              <a:t>Mostrar que </a:t>
            </a:r>
            <a:r>
              <a:rPr lang="es-ES_tradnl" sz="2200" dirty="0" smtClean="0"/>
              <a:t>hombres no son mejores que las mujeres</a:t>
            </a:r>
          </a:p>
          <a:p>
            <a:pPr lvl="1"/>
            <a:r>
              <a:rPr lang="es-ES_tradnl" sz="2200" dirty="0" smtClean="0"/>
              <a:t>Sus trabajos eran una llamada a la acción para que las mujeres adoptarán una actitud contra su maltrato</a:t>
            </a:r>
          </a:p>
          <a:p>
            <a:pPr lvl="1"/>
            <a:r>
              <a:rPr lang="es-ES_tradnl" sz="2200" dirty="0" smtClean="0"/>
              <a:t>Su trabajo ha inspirado a muchos escritores mexicanos como estudiantes y profesores de estudios femeninos</a:t>
            </a:r>
            <a:endParaRPr lang="es-ES_tradnl" sz="2200" dirty="0"/>
          </a:p>
        </p:txBody>
      </p:sp>
      <p:pic>
        <p:nvPicPr>
          <p:cNvPr id="4" name="Picture 3" descr="cnipl_escritores_mexicanos_castellanos_rosario_foto_maria_garci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547" y="3253985"/>
            <a:ext cx="2296995" cy="2757472"/>
          </a:xfrm>
          <a:prstGeom prst="rect">
            <a:avLst/>
          </a:prstGeom>
        </p:spPr>
      </p:pic>
      <p:pic>
        <p:nvPicPr>
          <p:cNvPr id="5" name="Picture 4" descr="q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316" y="381000"/>
            <a:ext cx="3437107" cy="2275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865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¿Preguntas?</a:t>
            </a:r>
            <a:endParaRPr lang="es-ES_tradn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44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_tradnl" dirty="0" smtClean="0"/>
              <a:t>Referencias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610" y="1914798"/>
            <a:ext cx="6949440" cy="4474579"/>
          </a:xfrm>
        </p:spPr>
        <p:txBody>
          <a:bodyPr>
            <a:noAutofit/>
          </a:bodyPr>
          <a:lstStyle/>
          <a:p>
            <a:r>
              <a:rPr lang="en-US" dirty="0"/>
              <a:t>González </a:t>
            </a:r>
            <a:r>
              <a:rPr lang="en-US" dirty="0" err="1"/>
              <a:t>Echavarría</a:t>
            </a:r>
            <a:r>
              <a:rPr lang="en-US" dirty="0"/>
              <a:t>, Roberto. "Rosario </a:t>
            </a:r>
            <a:r>
              <a:rPr lang="en-US" dirty="0" err="1"/>
              <a:t>Castellanos</a:t>
            </a:r>
            <a:r>
              <a:rPr lang="en-US" dirty="0"/>
              <a:t>." Encyclopedia Britannica Online. Encyclopedia Britannica, </a:t>
            </a:r>
            <a:r>
              <a:rPr lang="en-US" dirty="0" err="1"/>
              <a:t>n.d.</a:t>
            </a:r>
            <a:r>
              <a:rPr lang="en-US" dirty="0"/>
              <a:t> Web. 14 Nov. 2016</a:t>
            </a:r>
            <a:r>
              <a:rPr lang="en-US" dirty="0" smtClean="0"/>
              <a:t>.</a:t>
            </a:r>
          </a:p>
          <a:p>
            <a:r>
              <a:rPr lang="en-US" dirty="0"/>
              <a:t>"Google Images." Google Images. </a:t>
            </a:r>
            <a:r>
              <a:rPr lang="en-US" dirty="0" err="1"/>
              <a:t>N.p</a:t>
            </a:r>
            <a:r>
              <a:rPr lang="en-US" dirty="0"/>
              <a:t>., </a:t>
            </a:r>
            <a:r>
              <a:rPr lang="en-US" dirty="0" err="1"/>
              <a:t>n.d.</a:t>
            </a:r>
            <a:r>
              <a:rPr lang="en-US" dirty="0"/>
              <a:t> Web. 13 Nov. 2016</a:t>
            </a:r>
            <a:r>
              <a:rPr lang="en-US" dirty="0" smtClean="0"/>
              <a:t>.</a:t>
            </a:r>
          </a:p>
          <a:p>
            <a:r>
              <a:rPr lang="en-US" dirty="0"/>
              <a:t>"Rosario </a:t>
            </a:r>
            <a:r>
              <a:rPr lang="en-US" dirty="0" err="1"/>
              <a:t>Castellanos</a:t>
            </a:r>
            <a:r>
              <a:rPr lang="en-US" dirty="0"/>
              <a:t> - BBC." </a:t>
            </a:r>
            <a:r>
              <a:rPr lang="en-US" dirty="0" err="1"/>
              <a:t>N.p</a:t>
            </a:r>
            <a:r>
              <a:rPr lang="en-US" dirty="0"/>
              <a:t>., </a:t>
            </a:r>
            <a:r>
              <a:rPr lang="en-US" dirty="0" err="1"/>
              <a:t>n.d.</a:t>
            </a:r>
            <a:r>
              <a:rPr lang="en-US" dirty="0"/>
              <a:t> Web. 13 Nov. 2016</a:t>
            </a:r>
            <a:r>
              <a:rPr lang="en-US" dirty="0" smtClean="0"/>
              <a:t>.</a:t>
            </a:r>
          </a:p>
          <a:p>
            <a:r>
              <a:rPr lang="en-US" dirty="0"/>
              <a:t>"Rosario </a:t>
            </a:r>
            <a:r>
              <a:rPr lang="en-US" dirty="0" err="1"/>
              <a:t>Castellanos</a:t>
            </a:r>
            <a:r>
              <a:rPr lang="en-US" dirty="0"/>
              <a:t>." </a:t>
            </a:r>
            <a:r>
              <a:rPr lang="en-US" dirty="0" err="1"/>
              <a:t>Biografia</a:t>
            </a:r>
            <a:r>
              <a:rPr lang="en-US" dirty="0"/>
              <a:t> De Rosario </a:t>
            </a:r>
            <a:r>
              <a:rPr lang="en-US" dirty="0" err="1"/>
              <a:t>Castellanos</a:t>
            </a:r>
            <a:r>
              <a:rPr lang="en-US" dirty="0"/>
              <a:t>. </a:t>
            </a:r>
            <a:r>
              <a:rPr lang="en-US" dirty="0" err="1"/>
              <a:t>N.p</a:t>
            </a:r>
            <a:r>
              <a:rPr lang="en-US" dirty="0"/>
              <a:t>., </a:t>
            </a:r>
            <a:r>
              <a:rPr lang="en-US" dirty="0" err="1"/>
              <a:t>n.d.</a:t>
            </a:r>
            <a:r>
              <a:rPr lang="en-US" dirty="0"/>
              <a:t> Web. 12 Nov. 2016</a:t>
            </a:r>
            <a:r>
              <a:rPr lang="en-US" dirty="0" smtClean="0"/>
              <a:t>.</a:t>
            </a:r>
          </a:p>
          <a:p>
            <a:r>
              <a:rPr lang="en-US" dirty="0" smtClean="0"/>
              <a:t>"</a:t>
            </a:r>
            <a:r>
              <a:rPr lang="en-US" dirty="0"/>
              <a:t>Rosario </a:t>
            </a:r>
            <a:r>
              <a:rPr lang="en-US" dirty="0" err="1"/>
              <a:t>Castellanos</a:t>
            </a:r>
            <a:r>
              <a:rPr lang="en-US" dirty="0"/>
              <a:t>: </a:t>
            </a:r>
            <a:r>
              <a:rPr lang="en-US" dirty="0" err="1"/>
              <a:t>Libros</a:t>
            </a:r>
            <a:r>
              <a:rPr lang="en-US" dirty="0"/>
              <a:t> Y </a:t>
            </a:r>
            <a:r>
              <a:rPr lang="en-US" dirty="0" err="1"/>
              <a:t>Biografía</a:t>
            </a:r>
            <a:r>
              <a:rPr lang="en-US" dirty="0"/>
              <a:t> </a:t>
            </a:r>
            <a:r>
              <a:rPr lang="en-US" dirty="0" err="1"/>
              <a:t>Autora</a:t>
            </a:r>
            <a:r>
              <a:rPr lang="en-US" dirty="0"/>
              <a:t>." </a:t>
            </a:r>
            <a:r>
              <a:rPr lang="en-US" dirty="0" err="1"/>
              <a:t>Lecturalia</a:t>
            </a:r>
            <a:r>
              <a:rPr lang="en-US" dirty="0"/>
              <a:t>. </a:t>
            </a:r>
            <a:r>
              <a:rPr lang="en-US" dirty="0" err="1"/>
              <a:t>N.p</a:t>
            </a:r>
            <a:r>
              <a:rPr lang="en-US" dirty="0"/>
              <a:t>., </a:t>
            </a:r>
            <a:r>
              <a:rPr lang="en-US" dirty="0" err="1"/>
              <a:t>n.d.</a:t>
            </a:r>
            <a:r>
              <a:rPr lang="en-US" dirty="0"/>
              <a:t> Web. 15 Nov. 2016.</a:t>
            </a:r>
          </a:p>
        </p:txBody>
      </p:sp>
    </p:spTree>
    <p:extLst>
      <p:ext uri="{BB962C8B-B14F-4D97-AF65-F5344CB8AC3E}">
        <p14:creationId xmlns:p14="http://schemas.microsoft.com/office/powerpoint/2010/main" val="216392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rmal">
  <a:themeElements>
    <a:clrScheme name="Formal">
      <a:dk1>
        <a:srgbClr val="534239"/>
      </a:dk1>
      <a:lt1>
        <a:srgbClr val="FFFFFF"/>
      </a:lt1>
      <a:dk2>
        <a:srgbClr val="3D3A48"/>
      </a:dk2>
      <a:lt2>
        <a:srgbClr val="E1DFD1"/>
      </a:lt2>
      <a:accent1>
        <a:srgbClr val="907F76"/>
      </a:accent1>
      <a:accent2>
        <a:srgbClr val="A46645"/>
      </a:accent2>
      <a:accent3>
        <a:srgbClr val="CD9C47"/>
      </a:accent3>
      <a:accent4>
        <a:srgbClr val="9A92CD"/>
      </a:accent4>
      <a:accent5>
        <a:srgbClr val="7D639B"/>
      </a:accent5>
      <a:accent6>
        <a:srgbClr val="733678"/>
      </a:accent6>
      <a:hlink>
        <a:srgbClr val="A84914"/>
      </a:hlink>
      <a:folHlink>
        <a:srgbClr val="B25672"/>
      </a:folHlink>
    </a:clrScheme>
    <a:fontScheme name="Formal">
      <a:maj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ajorFont>
      <a:min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inorFont>
    </a:fontScheme>
    <a:fmtScheme name="Form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0000"/>
                <a:satMod val="200000"/>
              </a:schemeClr>
              <a:schemeClr val="phClr">
                <a:shade val="9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atMod val="135000"/>
              </a:schemeClr>
              <a:schemeClr val="phClr">
                <a:shade val="80000"/>
                <a:satMod val="150000"/>
              </a:schemeClr>
            </a:duotone>
          </a:blip>
          <a:tile tx="0" ty="0" sx="65000" sy="65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>
              <a:shade val="90000"/>
              <a:alpha val="90000"/>
            </a:schemeClr>
          </a:solidFill>
          <a:prstDash val="solid"/>
          <a:miter/>
        </a:ln>
        <a:ln w="38100" cap="flat" cmpd="sng" algn="ctr">
          <a:solidFill>
            <a:schemeClr val="phClr">
              <a:shade val="85000"/>
              <a:alpha val="90000"/>
              <a:satMod val="125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88900" dist="38100" dir="5400000" sx="101000" sy="101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6000000"/>
            </a:lightRig>
          </a:scene3d>
          <a:sp3d prstMaterial="metal">
            <a:bevelT w="25400" h="12700" prst="artDeco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tint val="50000"/>
                <a:satMod val="250000"/>
              </a:schemeClr>
              <a:schemeClr val="phClr">
                <a:shade val="80000"/>
                <a:satMod val="175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tint val="10000"/>
                <a:satMod val="260000"/>
                <a:lumMod val="115000"/>
              </a:schemeClr>
              <a:schemeClr val="phClr">
                <a:shade val="75000"/>
                <a:satMod val="175000"/>
                <a:lumMod val="10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Formal.thmx</Template>
  <TotalTime>1201</TotalTime>
  <Words>532</Words>
  <Application>Microsoft Macintosh PowerPoint</Application>
  <PresentationFormat>On-screen Show (4:3)</PresentationFormat>
  <Paragraphs>57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Formal</vt:lpstr>
      <vt:lpstr>Rosario Castellanos</vt:lpstr>
      <vt:lpstr>PowerPoint Presentation</vt:lpstr>
      <vt:lpstr>Vida Temprana</vt:lpstr>
      <vt:lpstr>Escuela y trabajos</vt:lpstr>
      <vt:lpstr>Obras</vt:lpstr>
      <vt:lpstr>Logros de literatura</vt:lpstr>
      <vt:lpstr>El impacto hoy</vt:lpstr>
      <vt:lpstr>¿Preguntas?</vt:lpstr>
      <vt:lpstr>Referencias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</dc:creator>
  <cp:lastModifiedBy>Jessica </cp:lastModifiedBy>
  <cp:revision>35</cp:revision>
  <dcterms:created xsi:type="dcterms:W3CDTF">2016-10-26T03:12:32Z</dcterms:created>
  <dcterms:modified xsi:type="dcterms:W3CDTF">2016-11-16T15:53:35Z</dcterms:modified>
</cp:coreProperties>
</file>